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74" r:id="rId3"/>
    <p:sldId id="275" r:id="rId4"/>
    <p:sldId id="257" r:id="rId5"/>
    <p:sldId id="258" r:id="rId6"/>
    <p:sldId id="259" r:id="rId7"/>
    <p:sldId id="260" r:id="rId8"/>
    <p:sldId id="261" r:id="rId9"/>
    <p:sldId id="262" r:id="rId10"/>
    <p:sldId id="263" r:id="rId11"/>
    <p:sldId id="264" r:id="rId12"/>
    <p:sldId id="265" r:id="rId13"/>
    <p:sldId id="266" r:id="rId14"/>
    <p:sldId id="267" r:id="rId15"/>
    <p:sldId id="270" r:id="rId16"/>
    <p:sldId id="269" r:id="rId17"/>
    <p:sldId id="271" r:id="rId18"/>
    <p:sldId id="272" r:id="rId19"/>
    <p:sldId id="273"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EA95BC9-0523-411F-BDF1-15836AD7BE2A}">
          <p14:sldIdLst>
            <p14:sldId id="256"/>
            <p14:sldId id="274"/>
            <p14:sldId id="275"/>
            <p14:sldId id="257"/>
            <p14:sldId id="258"/>
            <p14:sldId id="259"/>
            <p14:sldId id="260"/>
            <p14:sldId id="261"/>
            <p14:sldId id="262"/>
            <p14:sldId id="263"/>
            <p14:sldId id="264"/>
            <p14:sldId id="265"/>
            <p14:sldId id="266"/>
            <p14:sldId id="267"/>
            <p14:sldId id="270"/>
            <p14:sldId id="269"/>
            <p14:sldId id="271"/>
            <p14:sldId id="272"/>
            <p14:sldId id="27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F49F5FB-3AAE-4115-A2C0-1E8FBB2399A5}" v="1" dt="2026-06-16T14:18:16.1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21"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95E2CE1-D0AA-4E97-B7CE-AE8FE5B9EA51}" type="doc">
      <dgm:prSet loTypeId="urn:microsoft.com/office/officeart/2016/7/layout/RepeatingBendingProcessNew" loCatId="process" qsTypeId="urn:microsoft.com/office/officeart/2005/8/quickstyle/simple1#1" qsCatId="simple" csTypeId="urn:microsoft.com/office/officeart/2005/8/colors/accent1_2#1" csCatId="accent1" phldr="1"/>
      <dgm:spPr/>
      <dgm:t>
        <a:bodyPr/>
        <a:lstStyle/>
        <a:p>
          <a:endParaRPr lang="en-US"/>
        </a:p>
      </dgm:t>
    </dgm:pt>
    <dgm:pt modelId="{A1F4FB71-B8C3-4E24-90AB-69EB6464ACDA}">
      <dgm:prSet/>
      <dgm:spPr/>
      <dgm:t>
        <a:bodyPr/>
        <a:lstStyle/>
        <a:p>
          <a:pPr>
            <a:defRPr cap="all"/>
          </a:pPr>
          <a:r>
            <a:rPr lang="en-US" dirty="0"/>
            <a:t>Behavioral Health Services for Southwest Texas Communities members can receive FREE:</a:t>
          </a:r>
        </a:p>
      </dgm:t>
    </dgm:pt>
    <dgm:pt modelId="{731A4C54-EAF7-44DD-BFFA-9106D0E84990}" type="parTrans" cxnId="{8A75DE7D-9EA6-4DA3-8D50-47188CADE7BD}">
      <dgm:prSet/>
      <dgm:spPr/>
      <dgm:t>
        <a:bodyPr/>
        <a:lstStyle/>
        <a:p>
          <a:endParaRPr lang="en-US"/>
        </a:p>
      </dgm:t>
    </dgm:pt>
    <dgm:pt modelId="{E57AC437-1166-4A0D-979E-8166DD6B5F02}" type="sibTrans" cxnId="{8A75DE7D-9EA6-4DA3-8D50-47188CADE7BD}">
      <dgm:prSet/>
      <dgm:spPr/>
      <dgm:t>
        <a:bodyPr/>
        <a:lstStyle/>
        <a:p>
          <a:endParaRPr lang="en-US"/>
        </a:p>
      </dgm:t>
    </dgm:pt>
    <dgm:pt modelId="{187A133E-564F-4B3C-BA6B-2648EB489C56}">
      <dgm:prSet/>
      <dgm:spPr/>
      <dgm:t>
        <a:bodyPr/>
        <a:lstStyle/>
        <a:p>
          <a:pPr>
            <a:defRPr cap="all"/>
          </a:pPr>
          <a:r>
            <a:rPr lang="en-US"/>
            <a:t>Behavioral Health Counseling</a:t>
          </a:r>
        </a:p>
      </dgm:t>
    </dgm:pt>
    <dgm:pt modelId="{2918ED04-8D4B-40C4-B08E-DA2F50CA6638}" type="parTrans" cxnId="{BB0D7F49-8765-420A-994D-351479F49927}">
      <dgm:prSet/>
      <dgm:spPr/>
      <dgm:t>
        <a:bodyPr/>
        <a:lstStyle/>
        <a:p>
          <a:endParaRPr lang="en-US"/>
        </a:p>
      </dgm:t>
    </dgm:pt>
    <dgm:pt modelId="{58ED12BB-A66E-4C73-A1A3-CC0292C02732}" type="sibTrans" cxnId="{BB0D7F49-8765-420A-994D-351479F49927}">
      <dgm:prSet/>
      <dgm:spPr/>
      <dgm:t>
        <a:bodyPr/>
        <a:lstStyle/>
        <a:p>
          <a:endParaRPr lang="en-US"/>
        </a:p>
      </dgm:t>
    </dgm:pt>
    <dgm:pt modelId="{10008169-E379-451F-AFEA-DE53664B1106}">
      <dgm:prSet/>
      <dgm:spPr/>
      <dgm:t>
        <a:bodyPr/>
        <a:lstStyle/>
        <a:p>
          <a:pPr>
            <a:defRPr cap="all"/>
          </a:pPr>
          <a:r>
            <a:rPr lang="en-US"/>
            <a:t>Medication Management</a:t>
          </a:r>
        </a:p>
      </dgm:t>
    </dgm:pt>
    <dgm:pt modelId="{7E8D7FFB-9A4F-4B51-B33A-51E3721C73B6}" type="parTrans" cxnId="{24219829-08DB-4528-A2D4-9AC0DE2F66C0}">
      <dgm:prSet/>
      <dgm:spPr/>
      <dgm:t>
        <a:bodyPr/>
        <a:lstStyle/>
        <a:p>
          <a:endParaRPr lang="en-US"/>
        </a:p>
      </dgm:t>
    </dgm:pt>
    <dgm:pt modelId="{6AF2A189-7178-477F-8CA4-EFDC95ADA881}" type="sibTrans" cxnId="{24219829-08DB-4528-A2D4-9AC0DE2F66C0}">
      <dgm:prSet/>
      <dgm:spPr/>
      <dgm:t>
        <a:bodyPr/>
        <a:lstStyle/>
        <a:p>
          <a:endParaRPr lang="en-US"/>
        </a:p>
      </dgm:t>
    </dgm:pt>
    <dgm:pt modelId="{48A2B4AF-7DEA-4565-BD9D-8E0F255C8B60}">
      <dgm:prSet/>
      <dgm:spPr/>
      <dgm:t>
        <a:bodyPr/>
        <a:lstStyle/>
        <a:p>
          <a:pPr>
            <a:defRPr cap="all"/>
          </a:pPr>
          <a:r>
            <a:rPr lang="en-US"/>
            <a:t>Case Management</a:t>
          </a:r>
        </a:p>
      </dgm:t>
    </dgm:pt>
    <dgm:pt modelId="{653A0A5C-AECB-47E5-800F-18033FAE0810}" type="parTrans" cxnId="{981D7EB7-A804-4750-A107-A428B2EA143B}">
      <dgm:prSet/>
      <dgm:spPr/>
      <dgm:t>
        <a:bodyPr/>
        <a:lstStyle/>
        <a:p>
          <a:endParaRPr lang="en-US"/>
        </a:p>
      </dgm:t>
    </dgm:pt>
    <dgm:pt modelId="{1BB55C70-D2CE-4F9F-80D7-B6F33727C54D}" type="sibTrans" cxnId="{981D7EB7-A804-4750-A107-A428B2EA143B}">
      <dgm:prSet/>
      <dgm:spPr/>
      <dgm:t>
        <a:bodyPr/>
        <a:lstStyle/>
        <a:p>
          <a:endParaRPr lang="en-US"/>
        </a:p>
      </dgm:t>
    </dgm:pt>
    <dgm:pt modelId="{1837F248-7DCF-402B-8708-09E0F93BAC14}">
      <dgm:prSet/>
      <dgm:spPr/>
      <dgm:t>
        <a:bodyPr/>
        <a:lstStyle/>
        <a:p>
          <a:pPr>
            <a:defRPr cap="all"/>
          </a:pPr>
          <a:r>
            <a:rPr lang="en-US"/>
            <a:t>Supportive Housing for Veterans</a:t>
          </a:r>
        </a:p>
      </dgm:t>
    </dgm:pt>
    <dgm:pt modelId="{9149919C-E88F-4DFD-9AFD-4D4E057EBC75}" type="parTrans" cxnId="{3792B2D6-6BF7-4859-BE85-1CD792D4860C}">
      <dgm:prSet/>
      <dgm:spPr/>
      <dgm:t>
        <a:bodyPr/>
        <a:lstStyle/>
        <a:p>
          <a:endParaRPr lang="en-US"/>
        </a:p>
      </dgm:t>
    </dgm:pt>
    <dgm:pt modelId="{564586DF-2767-47CB-A4CE-E6B9CFF279C1}" type="sibTrans" cxnId="{3792B2D6-6BF7-4859-BE85-1CD792D4860C}">
      <dgm:prSet/>
      <dgm:spPr/>
      <dgm:t>
        <a:bodyPr/>
        <a:lstStyle/>
        <a:p>
          <a:endParaRPr lang="en-US"/>
        </a:p>
      </dgm:t>
    </dgm:pt>
    <dgm:pt modelId="{AE5824B0-ACE4-4EC3-A2DD-1940AC809188}">
      <dgm:prSet/>
      <dgm:spPr/>
      <dgm:t>
        <a:bodyPr/>
        <a:lstStyle/>
        <a:p>
          <a:pPr>
            <a:defRPr cap="all"/>
          </a:pPr>
          <a:r>
            <a:rPr lang="en-US"/>
            <a:t>Relaxation and Wellness Rooms</a:t>
          </a:r>
        </a:p>
      </dgm:t>
    </dgm:pt>
    <dgm:pt modelId="{B45C5AE8-A375-47CD-930A-A5B5E6AC32CB}" type="parTrans" cxnId="{A3809AE6-292C-4857-B221-1659F4C367D9}">
      <dgm:prSet/>
      <dgm:spPr/>
      <dgm:t>
        <a:bodyPr/>
        <a:lstStyle/>
        <a:p>
          <a:endParaRPr lang="en-US"/>
        </a:p>
      </dgm:t>
    </dgm:pt>
    <dgm:pt modelId="{93D091BE-73A6-43AE-99D6-89C9668597B0}" type="sibTrans" cxnId="{A3809AE6-292C-4857-B221-1659F4C367D9}">
      <dgm:prSet/>
      <dgm:spPr/>
      <dgm:t>
        <a:bodyPr/>
        <a:lstStyle/>
        <a:p>
          <a:endParaRPr lang="en-US"/>
        </a:p>
      </dgm:t>
    </dgm:pt>
    <dgm:pt modelId="{611A19DF-DB8A-495B-9888-68BEA716E5E2}" type="pres">
      <dgm:prSet presAssocID="{995E2CE1-D0AA-4E97-B7CE-AE8FE5B9EA51}" presName="Name0" presStyleCnt="0">
        <dgm:presLayoutVars>
          <dgm:dir/>
          <dgm:resizeHandles val="exact"/>
        </dgm:presLayoutVars>
      </dgm:prSet>
      <dgm:spPr/>
    </dgm:pt>
    <dgm:pt modelId="{DDA1C5D8-13C1-40AC-8CA5-C15177D89A2C}" type="pres">
      <dgm:prSet presAssocID="{A1F4FB71-B8C3-4E24-90AB-69EB6464ACDA}" presName="node" presStyleLbl="node1" presStyleIdx="0" presStyleCnt="6">
        <dgm:presLayoutVars>
          <dgm:bulletEnabled val="1"/>
        </dgm:presLayoutVars>
      </dgm:prSet>
      <dgm:spPr/>
    </dgm:pt>
    <dgm:pt modelId="{35E1B9C1-45C3-400F-9D5F-B580F0B3DDE6}" type="pres">
      <dgm:prSet presAssocID="{E57AC437-1166-4A0D-979E-8166DD6B5F02}" presName="sibTrans" presStyleLbl="sibTrans1D1" presStyleIdx="0" presStyleCnt="5"/>
      <dgm:spPr/>
    </dgm:pt>
    <dgm:pt modelId="{17C7ABF0-E951-4C42-A27E-1F2B9F4DAD3B}" type="pres">
      <dgm:prSet presAssocID="{E57AC437-1166-4A0D-979E-8166DD6B5F02}" presName="connectorText" presStyleLbl="sibTrans1D1" presStyleIdx="0" presStyleCnt="5"/>
      <dgm:spPr/>
    </dgm:pt>
    <dgm:pt modelId="{B8D95EE4-9363-4518-BC94-20655B45A5C8}" type="pres">
      <dgm:prSet presAssocID="{187A133E-564F-4B3C-BA6B-2648EB489C56}" presName="node" presStyleLbl="node1" presStyleIdx="1" presStyleCnt="6">
        <dgm:presLayoutVars>
          <dgm:bulletEnabled val="1"/>
        </dgm:presLayoutVars>
      </dgm:prSet>
      <dgm:spPr/>
    </dgm:pt>
    <dgm:pt modelId="{E88CCDD5-EC0F-4891-8B59-2A4F5F37FD13}" type="pres">
      <dgm:prSet presAssocID="{58ED12BB-A66E-4C73-A1A3-CC0292C02732}" presName="sibTrans" presStyleLbl="sibTrans1D1" presStyleIdx="1" presStyleCnt="5"/>
      <dgm:spPr/>
    </dgm:pt>
    <dgm:pt modelId="{AE28F227-879C-434E-A98F-3E0765DF9C8B}" type="pres">
      <dgm:prSet presAssocID="{58ED12BB-A66E-4C73-A1A3-CC0292C02732}" presName="connectorText" presStyleLbl="sibTrans1D1" presStyleIdx="1" presStyleCnt="5"/>
      <dgm:spPr/>
    </dgm:pt>
    <dgm:pt modelId="{9B0D77E5-B8FE-4005-9FE3-BB763950CFFC}" type="pres">
      <dgm:prSet presAssocID="{10008169-E379-451F-AFEA-DE53664B1106}" presName="node" presStyleLbl="node1" presStyleIdx="2" presStyleCnt="6">
        <dgm:presLayoutVars>
          <dgm:bulletEnabled val="1"/>
        </dgm:presLayoutVars>
      </dgm:prSet>
      <dgm:spPr/>
    </dgm:pt>
    <dgm:pt modelId="{AA48A520-D500-4CA0-A775-1023A5EDC0F2}" type="pres">
      <dgm:prSet presAssocID="{6AF2A189-7178-477F-8CA4-EFDC95ADA881}" presName="sibTrans" presStyleLbl="sibTrans1D1" presStyleIdx="2" presStyleCnt="5"/>
      <dgm:spPr/>
    </dgm:pt>
    <dgm:pt modelId="{CDBFE1F8-ABF1-47C5-829F-176F02427044}" type="pres">
      <dgm:prSet presAssocID="{6AF2A189-7178-477F-8CA4-EFDC95ADA881}" presName="connectorText" presStyleLbl="sibTrans1D1" presStyleIdx="2" presStyleCnt="5"/>
      <dgm:spPr/>
    </dgm:pt>
    <dgm:pt modelId="{A2B7ABA6-136C-4B53-BA8F-7BAD8E20AB9F}" type="pres">
      <dgm:prSet presAssocID="{48A2B4AF-7DEA-4565-BD9D-8E0F255C8B60}" presName="node" presStyleLbl="node1" presStyleIdx="3" presStyleCnt="6">
        <dgm:presLayoutVars>
          <dgm:bulletEnabled val="1"/>
        </dgm:presLayoutVars>
      </dgm:prSet>
      <dgm:spPr/>
    </dgm:pt>
    <dgm:pt modelId="{344AF4E0-A859-42C4-8DF9-B516541898CE}" type="pres">
      <dgm:prSet presAssocID="{1BB55C70-D2CE-4F9F-80D7-B6F33727C54D}" presName="sibTrans" presStyleLbl="sibTrans1D1" presStyleIdx="3" presStyleCnt="5"/>
      <dgm:spPr/>
    </dgm:pt>
    <dgm:pt modelId="{B7454ED8-EF2A-4596-8D03-31E870F075F9}" type="pres">
      <dgm:prSet presAssocID="{1BB55C70-D2CE-4F9F-80D7-B6F33727C54D}" presName="connectorText" presStyleLbl="sibTrans1D1" presStyleIdx="3" presStyleCnt="5"/>
      <dgm:spPr/>
    </dgm:pt>
    <dgm:pt modelId="{DDF915BC-0BC6-42A6-AA63-F30C863ECF53}" type="pres">
      <dgm:prSet presAssocID="{1837F248-7DCF-402B-8708-09E0F93BAC14}" presName="node" presStyleLbl="node1" presStyleIdx="4" presStyleCnt="6">
        <dgm:presLayoutVars>
          <dgm:bulletEnabled val="1"/>
        </dgm:presLayoutVars>
      </dgm:prSet>
      <dgm:spPr/>
    </dgm:pt>
    <dgm:pt modelId="{15741EAB-783D-45F3-A9B4-C80030A13794}" type="pres">
      <dgm:prSet presAssocID="{564586DF-2767-47CB-A4CE-E6B9CFF279C1}" presName="sibTrans" presStyleLbl="sibTrans1D1" presStyleIdx="4" presStyleCnt="5"/>
      <dgm:spPr/>
    </dgm:pt>
    <dgm:pt modelId="{6BC9B7F5-3F53-4811-9057-03BCE001E0D0}" type="pres">
      <dgm:prSet presAssocID="{564586DF-2767-47CB-A4CE-E6B9CFF279C1}" presName="connectorText" presStyleLbl="sibTrans1D1" presStyleIdx="4" presStyleCnt="5"/>
      <dgm:spPr/>
    </dgm:pt>
    <dgm:pt modelId="{1D75E313-BA69-4C99-A261-972E1BFE6290}" type="pres">
      <dgm:prSet presAssocID="{AE5824B0-ACE4-4EC3-A2DD-1940AC809188}" presName="node" presStyleLbl="node1" presStyleIdx="5" presStyleCnt="6">
        <dgm:presLayoutVars>
          <dgm:bulletEnabled val="1"/>
        </dgm:presLayoutVars>
      </dgm:prSet>
      <dgm:spPr/>
    </dgm:pt>
  </dgm:ptLst>
  <dgm:cxnLst>
    <dgm:cxn modelId="{F1024F0A-F17B-48A5-A5A8-0EACFFCBB5AE}" type="presOf" srcId="{564586DF-2767-47CB-A4CE-E6B9CFF279C1}" destId="{6BC9B7F5-3F53-4811-9057-03BCE001E0D0}" srcOrd="1" destOrd="0" presId="urn:microsoft.com/office/officeart/2016/7/layout/RepeatingBendingProcessNew"/>
    <dgm:cxn modelId="{04060111-8000-45AA-AC97-513F6F41CEE4}" type="presOf" srcId="{1BB55C70-D2CE-4F9F-80D7-B6F33727C54D}" destId="{B7454ED8-EF2A-4596-8D03-31E870F075F9}" srcOrd="1" destOrd="0" presId="urn:microsoft.com/office/officeart/2016/7/layout/RepeatingBendingProcessNew"/>
    <dgm:cxn modelId="{4972EE14-BD92-41C2-93F2-D21D44675512}" type="presOf" srcId="{48A2B4AF-7DEA-4565-BD9D-8E0F255C8B60}" destId="{A2B7ABA6-136C-4B53-BA8F-7BAD8E20AB9F}" srcOrd="0" destOrd="0" presId="urn:microsoft.com/office/officeart/2016/7/layout/RepeatingBendingProcessNew"/>
    <dgm:cxn modelId="{24219829-08DB-4528-A2D4-9AC0DE2F66C0}" srcId="{995E2CE1-D0AA-4E97-B7CE-AE8FE5B9EA51}" destId="{10008169-E379-451F-AFEA-DE53664B1106}" srcOrd="2" destOrd="0" parTransId="{7E8D7FFB-9A4F-4B51-B33A-51E3721C73B6}" sibTransId="{6AF2A189-7178-477F-8CA4-EFDC95ADA881}"/>
    <dgm:cxn modelId="{F48CF868-4110-4647-AED3-29BEA7AECF65}" type="presOf" srcId="{58ED12BB-A66E-4C73-A1A3-CC0292C02732}" destId="{AE28F227-879C-434E-A98F-3E0765DF9C8B}" srcOrd="1" destOrd="0" presId="urn:microsoft.com/office/officeart/2016/7/layout/RepeatingBendingProcessNew"/>
    <dgm:cxn modelId="{BB0D7F49-8765-420A-994D-351479F49927}" srcId="{995E2CE1-D0AA-4E97-B7CE-AE8FE5B9EA51}" destId="{187A133E-564F-4B3C-BA6B-2648EB489C56}" srcOrd="1" destOrd="0" parTransId="{2918ED04-8D4B-40C4-B08E-DA2F50CA6638}" sibTransId="{58ED12BB-A66E-4C73-A1A3-CC0292C02732}"/>
    <dgm:cxn modelId="{C2CD496D-67D7-4A28-B562-208544A90447}" type="presOf" srcId="{A1F4FB71-B8C3-4E24-90AB-69EB6464ACDA}" destId="{DDA1C5D8-13C1-40AC-8CA5-C15177D89A2C}" srcOrd="0" destOrd="0" presId="urn:microsoft.com/office/officeart/2016/7/layout/RepeatingBendingProcessNew"/>
    <dgm:cxn modelId="{6C77946E-3B64-4FC3-86CF-94B3D0B30D20}" type="presOf" srcId="{58ED12BB-A66E-4C73-A1A3-CC0292C02732}" destId="{E88CCDD5-EC0F-4891-8B59-2A4F5F37FD13}" srcOrd="0" destOrd="0" presId="urn:microsoft.com/office/officeart/2016/7/layout/RepeatingBendingProcessNew"/>
    <dgm:cxn modelId="{82040F51-FA09-4EFC-9BBF-358E69984893}" type="presOf" srcId="{1837F248-7DCF-402B-8708-09E0F93BAC14}" destId="{DDF915BC-0BC6-42A6-AA63-F30C863ECF53}" srcOrd="0" destOrd="0" presId="urn:microsoft.com/office/officeart/2016/7/layout/RepeatingBendingProcessNew"/>
    <dgm:cxn modelId="{1CCB4C54-3CE8-4028-8364-D25DD9B28A9D}" type="presOf" srcId="{1BB55C70-D2CE-4F9F-80D7-B6F33727C54D}" destId="{344AF4E0-A859-42C4-8DF9-B516541898CE}" srcOrd="0" destOrd="0" presId="urn:microsoft.com/office/officeart/2016/7/layout/RepeatingBendingProcessNew"/>
    <dgm:cxn modelId="{CEE4DC55-0849-43A0-9449-332F808F19C9}" type="presOf" srcId="{6AF2A189-7178-477F-8CA4-EFDC95ADA881}" destId="{CDBFE1F8-ABF1-47C5-829F-176F02427044}" srcOrd="1" destOrd="0" presId="urn:microsoft.com/office/officeart/2016/7/layout/RepeatingBendingProcessNew"/>
    <dgm:cxn modelId="{9F79C27D-C70E-4D48-AC57-5C7123B07256}" type="presOf" srcId="{6AF2A189-7178-477F-8CA4-EFDC95ADA881}" destId="{AA48A520-D500-4CA0-A775-1023A5EDC0F2}" srcOrd="0" destOrd="0" presId="urn:microsoft.com/office/officeart/2016/7/layout/RepeatingBendingProcessNew"/>
    <dgm:cxn modelId="{8A75DE7D-9EA6-4DA3-8D50-47188CADE7BD}" srcId="{995E2CE1-D0AA-4E97-B7CE-AE8FE5B9EA51}" destId="{A1F4FB71-B8C3-4E24-90AB-69EB6464ACDA}" srcOrd="0" destOrd="0" parTransId="{731A4C54-EAF7-44DD-BFFA-9106D0E84990}" sibTransId="{E57AC437-1166-4A0D-979E-8166DD6B5F02}"/>
    <dgm:cxn modelId="{11D38480-4642-49E1-9501-F6B37B3F03D6}" type="presOf" srcId="{AE5824B0-ACE4-4EC3-A2DD-1940AC809188}" destId="{1D75E313-BA69-4C99-A261-972E1BFE6290}" srcOrd="0" destOrd="0" presId="urn:microsoft.com/office/officeart/2016/7/layout/RepeatingBendingProcessNew"/>
    <dgm:cxn modelId="{914227AA-2DE7-44A3-9A35-B955C09E880E}" type="presOf" srcId="{187A133E-564F-4B3C-BA6B-2648EB489C56}" destId="{B8D95EE4-9363-4518-BC94-20655B45A5C8}" srcOrd="0" destOrd="0" presId="urn:microsoft.com/office/officeart/2016/7/layout/RepeatingBendingProcessNew"/>
    <dgm:cxn modelId="{5991B9AF-500E-452F-B2E2-9CC1CA15A0B4}" type="presOf" srcId="{564586DF-2767-47CB-A4CE-E6B9CFF279C1}" destId="{15741EAB-783D-45F3-A9B4-C80030A13794}" srcOrd="0" destOrd="0" presId="urn:microsoft.com/office/officeart/2016/7/layout/RepeatingBendingProcessNew"/>
    <dgm:cxn modelId="{981D7EB7-A804-4750-A107-A428B2EA143B}" srcId="{995E2CE1-D0AA-4E97-B7CE-AE8FE5B9EA51}" destId="{48A2B4AF-7DEA-4565-BD9D-8E0F255C8B60}" srcOrd="3" destOrd="0" parTransId="{653A0A5C-AECB-47E5-800F-18033FAE0810}" sibTransId="{1BB55C70-D2CE-4F9F-80D7-B6F33727C54D}"/>
    <dgm:cxn modelId="{7A1A93B8-6BE3-4381-9424-38E1787CDDCE}" type="presOf" srcId="{995E2CE1-D0AA-4E97-B7CE-AE8FE5B9EA51}" destId="{611A19DF-DB8A-495B-9888-68BEA716E5E2}" srcOrd="0" destOrd="0" presId="urn:microsoft.com/office/officeart/2016/7/layout/RepeatingBendingProcessNew"/>
    <dgm:cxn modelId="{2320D8C2-29BC-4C9D-ADA5-25048C91998C}" type="presOf" srcId="{E57AC437-1166-4A0D-979E-8166DD6B5F02}" destId="{17C7ABF0-E951-4C42-A27E-1F2B9F4DAD3B}" srcOrd="1" destOrd="0" presId="urn:microsoft.com/office/officeart/2016/7/layout/RepeatingBendingProcessNew"/>
    <dgm:cxn modelId="{4574D9D4-EDAF-4BC6-A945-22403870EA5B}" type="presOf" srcId="{10008169-E379-451F-AFEA-DE53664B1106}" destId="{9B0D77E5-B8FE-4005-9FE3-BB763950CFFC}" srcOrd="0" destOrd="0" presId="urn:microsoft.com/office/officeart/2016/7/layout/RepeatingBendingProcessNew"/>
    <dgm:cxn modelId="{3792B2D6-6BF7-4859-BE85-1CD792D4860C}" srcId="{995E2CE1-D0AA-4E97-B7CE-AE8FE5B9EA51}" destId="{1837F248-7DCF-402B-8708-09E0F93BAC14}" srcOrd="4" destOrd="0" parTransId="{9149919C-E88F-4DFD-9AFD-4D4E057EBC75}" sibTransId="{564586DF-2767-47CB-A4CE-E6B9CFF279C1}"/>
    <dgm:cxn modelId="{A3809AE6-292C-4857-B221-1659F4C367D9}" srcId="{995E2CE1-D0AA-4E97-B7CE-AE8FE5B9EA51}" destId="{AE5824B0-ACE4-4EC3-A2DD-1940AC809188}" srcOrd="5" destOrd="0" parTransId="{B45C5AE8-A375-47CD-930A-A5B5E6AC32CB}" sibTransId="{93D091BE-73A6-43AE-99D6-89C9668597B0}"/>
    <dgm:cxn modelId="{29BBF7EC-D53E-4093-81E7-DD352C7495D3}" type="presOf" srcId="{E57AC437-1166-4A0D-979E-8166DD6B5F02}" destId="{35E1B9C1-45C3-400F-9D5F-B580F0B3DDE6}" srcOrd="0" destOrd="0" presId="urn:microsoft.com/office/officeart/2016/7/layout/RepeatingBendingProcessNew"/>
    <dgm:cxn modelId="{D1C4DE23-E1EE-4906-ACFE-11742582B8CF}" type="presParOf" srcId="{611A19DF-DB8A-495B-9888-68BEA716E5E2}" destId="{DDA1C5D8-13C1-40AC-8CA5-C15177D89A2C}" srcOrd="0" destOrd="0" presId="urn:microsoft.com/office/officeart/2016/7/layout/RepeatingBendingProcessNew"/>
    <dgm:cxn modelId="{402EB836-A2CD-464F-9D3D-B8AC41BC9DF5}" type="presParOf" srcId="{611A19DF-DB8A-495B-9888-68BEA716E5E2}" destId="{35E1B9C1-45C3-400F-9D5F-B580F0B3DDE6}" srcOrd="1" destOrd="0" presId="urn:microsoft.com/office/officeart/2016/7/layout/RepeatingBendingProcessNew"/>
    <dgm:cxn modelId="{77676459-E68D-46DE-B1C7-66A6F5295F78}" type="presParOf" srcId="{35E1B9C1-45C3-400F-9D5F-B580F0B3DDE6}" destId="{17C7ABF0-E951-4C42-A27E-1F2B9F4DAD3B}" srcOrd="0" destOrd="0" presId="urn:microsoft.com/office/officeart/2016/7/layout/RepeatingBendingProcessNew"/>
    <dgm:cxn modelId="{5033CAC1-FD0E-410B-940F-D927CEDB80B7}" type="presParOf" srcId="{611A19DF-DB8A-495B-9888-68BEA716E5E2}" destId="{B8D95EE4-9363-4518-BC94-20655B45A5C8}" srcOrd="2" destOrd="0" presId="urn:microsoft.com/office/officeart/2016/7/layout/RepeatingBendingProcessNew"/>
    <dgm:cxn modelId="{38D659B3-625D-4F66-ACDD-37A7D5D91756}" type="presParOf" srcId="{611A19DF-DB8A-495B-9888-68BEA716E5E2}" destId="{E88CCDD5-EC0F-4891-8B59-2A4F5F37FD13}" srcOrd="3" destOrd="0" presId="urn:microsoft.com/office/officeart/2016/7/layout/RepeatingBendingProcessNew"/>
    <dgm:cxn modelId="{A17F305A-1038-4E2D-8D01-1F7844B34BE4}" type="presParOf" srcId="{E88CCDD5-EC0F-4891-8B59-2A4F5F37FD13}" destId="{AE28F227-879C-434E-A98F-3E0765DF9C8B}" srcOrd="0" destOrd="0" presId="urn:microsoft.com/office/officeart/2016/7/layout/RepeatingBendingProcessNew"/>
    <dgm:cxn modelId="{F069638C-01CF-4C6C-9F86-94952DF42F9C}" type="presParOf" srcId="{611A19DF-DB8A-495B-9888-68BEA716E5E2}" destId="{9B0D77E5-B8FE-4005-9FE3-BB763950CFFC}" srcOrd="4" destOrd="0" presId="urn:microsoft.com/office/officeart/2016/7/layout/RepeatingBendingProcessNew"/>
    <dgm:cxn modelId="{83C2C694-42B3-4551-8D92-1B16F9CA4231}" type="presParOf" srcId="{611A19DF-DB8A-495B-9888-68BEA716E5E2}" destId="{AA48A520-D500-4CA0-A775-1023A5EDC0F2}" srcOrd="5" destOrd="0" presId="urn:microsoft.com/office/officeart/2016/7/layout/RepeatingBendingProcessNew"/>
    <dgm:cxn modelId="{76896EB9-349F-4A09-9052-AFC0E7C275F8}" type="presParOf" srcId="{AA48A520-D500-4CA0-A775-1023A5EDC0F2}" destId="{CDBFE1F8-ABF1-47C5-829F-176F02427044}" srcOrd="0" destOrd="0" presId="urn:microsoft.com/office/officeart/2016/7/layout/RepeatingBendingProcessNew"/>
    <dgm:cxn modelId="{92E3283A-031E-4FB5-928F-126D09EE4745}" type="presParOf" srcId="{611A19DF-DB8A-495B-9888-68BEA716E5E2}" destId="{A2B7ABA6-136C-4B53-BA8F-7BAD8E20AB9F}" srcOrd="6" destOrd="0" presId="urn:microsoft.com/office/officeart/2016/7/layout/RepeatingBendingProcessNew"/>
    <dgm:cxn modelId="{2D088630-54E7-4A8D-9FD9-69392C3493E3}" type="presParOf" srcId="{611A19DF-DB8A-495B-9888-68BEA716E5E2}" destId="{344AF4E0-A859-42C4-8DF9-B516541898CE}" srcOrd="7" destOrd="0" presId="urn:microsoft.com/office/officeart/2016/7/layout/RepeatingBendingProcessNew"/>
    <dgm:cxn modelId="{636425C1-2B11-4F07-B05F-385D9764AC92}" type="presParOf" srcId="{344AF4E0-A859-42C4-8DF9-B516541898CE}" destId="{B7454ED8-EF2A-4596-8D03-31E870F075F9}" srcOrd="0" destOrd="0" presId="urn:microsoft.com/office/officeart/2016/7/layout/RepeatingBendingProcessNew"/>
    <dgm:cxn modelId="{ED56F81A-F3B9-4ECB-8C84-384BFB9B7EB5}" type="presParOf" srcId="{611A19DF-DB8A-495B-9888-68BEA716E5E2}" destId="{DDF915BC-0BC6-42A6-AA63-F30C863ECF53}" srcOrd="8" destOrd="0" presId="urn:microsoft.com/office/officeart/2016/7/layout/RepeatingBendingProcessNew"/>
    <dgm:cxn modelId="{079DDB14-F426-4126-B382-FF7CEEEC05D0}" type="presParOf" srcId="{611A19DF-DB8A-495B-9888-68BEA716E5E2}" destId="{15741EAB-783D-45F3-A9B4-C80030A13794}" srcOrd="9" destOrd="0" presId="urn:microsoft.com/office/officeart/2016/7/layout/RepeatingBendingProcessNew"/>
    <dgm:cxn modelId="{726822B6-C585-4DA2-AFA9-0EBABA33FE56}" type="presParOf" srcId="{15741EAB-783D-45F3-A9B4-C80030A13794}" destId="{6BC9B7F5-3F53-4811-9057-03BCE001E0D0}" srcOrd="0" destOrd="0" presId="urn:microsoft.com/office/officeart/2016/7/layout/RepeatingBendingProcessNew"/>
    <dgm:cxn modelId="{7F18C981-21A5-4947-86C9-DE423570F2DC}" type="presParOf" srcId="{611A19DF-DB8A-495B-9888-68BEA716E5E2}" destId="{1D75E313-BA69-4C99-A261-972E1BFE6290}" srcOrd="10"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E1B9C1-45C3-400F-9D5F-B580F0B3DDE6}">
      <dsp:nvSpPr>
        <dsp:cNvPr id="0" name=""/>
        <dsp:cNvSpPr/>
      </dsp:nvSpPr>
      <dsp:spPr>
        <a:xfrm>
          <a:off x="3323664" y="834988"/>
          <a:ext cx="643158" cy="91440"/>
        </a:xfrm>
        <a:custGeom>
          <a:avLst/>
          <a:gdLst/>
          <a:ahLst/>
          <a:cxnLst/>
          <a:rect l="0" t="0" r="0" b="0"/>
          <a:pathLst>
            <a:path>
              <a:moveTo>
                <a:pt x="0" y="45720"/>
              </a:moveTo>
              <a:lnTo>
                <a:pt x="643158" y="45720"/>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628399" y="877339"/>
        <a:ext cx="33687" cy="6737"/>
      </dsp:txXfrm>
    </dsp:sp>
    <dsp:sp modelId="{DDA1C5D8-13C1-40AC-8CA5-C15177D89A2C}">
      <dsp:nvSpPr>
        <dsp:cNvPr id="0" name=""/>
        <dsp:cNvSpPr/>
      </dsp:nvSpPr>
      <dsp:spPr>
        <a:xfrm>
          <a:off x="396080" y="1893"/>
          <a:ext cx="2929383" cy="175763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3542" tIns="150673" rIns="143542" bIns="150673" numCol="1" spcCol="1270" anchor="ctr" anchorCtr="0">
          <a:noAutofit/>
        </a:bodyPr>
        <a:lstStyle/>
        <a:p>
          <a:pPr marL="0" lvl="0" indent="0" algn="ctr" defTabSz="800100">
            <a:lnSpc>
              <a:spcPct val="90000"/>
            </a:lnSpc>
            <a:spcBef>
              <a:spcPct val="0"/>
            </a:spcBef>
            <a:spcAft>
              <a:spcPct val="35000"/>
            </a:spcAft>
            <a:buNone/>
            <a:defRPr cap="all"/>
          </a:pPr>
          <a:r>
            <a:rPr lang="en-US" sz="1800" kern="1200" dirty="0"/>
            <a:t>Behavioral Health Services for Southwest Texas Communities members can receive FREE:</a:t>
          </a:r>
        </a:p>
      </dsp:txBody>
      <dsp:txXfrm>
        <a:off x="396080" y="1893"/>
        <a:ext cx="2929383" cy="1757630"/>
      </dsp:txXfrm>
    </dsp:sp>
    <dsp:sp modelId="{E88CCDD5-EC0F-4891-8B59-2A4F5F37FD13}">
      <dsp:nvSpPr>
        <dsp:cNvPr id="0" name=""/>
        <dsp:cNvSpPr/>
      </dsp:nvSpPr>
      <dsp:spPr>
        <a:xfrm>
          <a:off x="6926806" y="834988"/>
          <a:ext cx="643158" cy="91440"/>
        </a:xfrm>
        <a:custGeom>
          <a:avLst/>
          <a:gdLst/>
          <a:ahLst/>
          <a:cxnLst/>
          <a:rect l="0" t="0" r="0" b="0"/>
          <a:pathLst>
            <a:path>
              <a:moveTo>
                <a:pt x="0" y="45720"/>
              </a:moveTo>
              <a:lnTo>
                <a:pt x="643158" y="45720"/>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231541" y="877339"/>
        <a:ext cx="33687" cy="6737"/>
      </dsp:txXfrm>
    </dsp:sp>
    <dsp:sp modelId="{B8D95EE4-9363-4518-BC94-20655B45A5C8}">
      <dsp:nvSpPr>
        <dsp:cNvPr id="0" name=""/>
        <dsp:cNvSpPr/>
      </dsp:nvSpPr>
      <dsp:spPr>
        <a:xfrm>
          <a:off x="3999222" y="1893"/>
          <a:ext cx="2929383" cy="175763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3542" tIns="150673" rIns="143542" bIns="150673" numCol="1" spcCol="1270" anchor="ctr" anchorCtr="0">
          <a:noAutofit/>
        </a:bodyPr>
        <a:lstStyle/>
        <a:p>
          <a:pPr marL="0" lvl="0" indent="0" algn="ctr" defTabSz="800100">
            <a:lnSpc>
              <a:spcPct val="90000"/>
            </a:lnSpc>
            <a:spcBef>
              <a:spcPct val="0"/>
            </a:spcBef>
            <a:spcAft>
              <a:spcPct val="35000"/>
            </a:spcAft>
            <a:buNone/>
            <a:defRPr cap="all"/>
          </a:pPr>
          <a:r>
            <a:rPr lang="en-US" sz="1800" kern="1200"/>
            <a:t>Behavioral Health Counseling</a:t>
          </a:r>
        </a:p>
      </dsp:txBody>
      <dsp:txXfrm>
        <a:off x="3999222" y="1893"/>
        <a:ext cx="2929383" cy="1757630"/>
      </dsp:txXfrm>
    </dsp:sp>
    <dsp:sp modelId="{AA48A520-D500-4CA0-A775-1023A5EDC0F2}">
      <dsp:nvSpPr>
        <dsp:cNvPr id="0" name=""/>
        <dsp:cNvSpPr/>
      </dsp:nvSpPr>
      <dsp:spPr>
        <a:xfrm>
          <a:off x="1860772" y="1757723"/>
          <a:ext cx="7206284" cy="643158"/>
        </a:xfrm>
        <a:custGeom>
          <a:avLst/>
          <a:gdLst/>
          <a:ahLst/>
          <a:cxnLst/>
          <a:rect l="0" t="0" r="0" b="0"/>
          <a:pathLst>
            <a:path>
              <a:moveTo>
                <a:pt x="7206284" y="0"/>
              </a:moveTo>
              <a:lnTo>
                <a:pt x="7206284" y="338679"/>
              </a:lnTo>
              <a:lnTo>
                <a:pt x="0" y="338679"/>
              </a:lnTo>
              <a:lnTo>
                <a:pt x="0" y="643158"/>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282971" y="2075933"/>
        <a:ext cx="361885" cy="6737"/>
      </dsp:txXfrm>
    </dsp:sp>
    <dsp:sp modelId="{9B0D77E5-B8FE-4005-9FE3-BB763950CFFC}">
      <dsp:nvSpPr>
        <dsp:cNvPr id="0" name=""/>
        <dsp:cNvSpPr/>
      </dsp:nvSpPr>
      <dsp:spPr>
        <a:xfrm>
          <a:off x="7602364" y="1893"/>
          <a:ext cx="2929383" cy="175763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3542" tIns="150673" rIns="143542" bIns="150673" numCol="1" spcCol="1270" anchor="ctr" anchorCtr="0">
          <a:noAutofit/>
        </a:bodyPr>
        <a:lstStyle/>
        <a:p>
          <a:pPr marL="0" lvl="0" indent="0" algn="ctr" defTabSz="800100">
            <a:lnSpc>
              <a:spcPct val="90000"/>
            </a:lnSpc>
            <a:spcBef>
              <a:spcPct val="0"/>
            </a:spcBef>
            <a:spcAft>
              <a:spcPct val="35000"/>
            </a:spcAft>
            <a:buNone/>
            <a:defRPr cap="all"/>
          </a:pPr>
          <a:r>
            <a:rPr lang="en-US" sz="1800" kern="1200"/>
            <a:t>Medication Management</a:t>
          </a:r>
        </a:p>
      </dsp:txBody>
      <dsp:txXfrm>
        <a:off x="7602364" y="1893"/>
        <a:ext cx="2929383" cy="1757630"/>
      </dsp:txXfrm>
    </dsp:sp>
    <dsp:sp modelId="{344AF4E0-A859-42C4-8DF9-B516541898CE}">
      <dsp:nvSpPr>
        <dsp:cNvPr id="0" name=""/>
        <dsp:cNvSpPr/>
      </dsp:nvSpPr>
      <dsp:spPr>
        <a:xfrm>
          <a:off x="3323664" y="3266376"/>
          <a:ext cx="643158" cy="91440"/>
        </a:xfrm>
        <a:custGeom>
          <a:avLst/>
          <a:gdLst/>
          <a:ahLst/>
          <a:cxnLst/>
          <a:rect l="0" t="0" r="0" b="0"/>
          <a:pathLst>
            <a:path>
              <a:moveTo>
                <a:pt x="0" y="45720"/>
              </a:moveTo>
              <a:lnTo>
                <a:pt x="643158" y="45720"/>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628399" y="3308728"/>
        <a:ext cx="33687" cy="6737"/>
      </dsp:txXfrm>
    </dsp:sp>
    <dsp:sp modelId="{A2B7ABA6-136C-4B53-BA8F-7BAD8E20AB9F}">
      <dsp:nvSpPr>
        <dsp:cNvPr id="0" name=""/>
        <dsp:cNvSpPr/>
      </dsp:nvSpPr>
      <dsp:spPr>
        <a:xfrm>
          <a:off x="396080" y="2433281"/>
          <a:ext cx="2929383" cy="175763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3542" tIns="150673" rIns="143542" bIns="150673" numCol="1" spcCol="1270" anchor="ctr" anchorCtr="0">
          <a:noAutofit/>
        </a:bodyPr>
        <a:lstStyle/>
        <a:p>
          <a:pPr marL="0" lvl="0" indent="0" algn="ctr" defTabSz="800100">
            <a:lnSpc>
              <a:spcPct val="90000"/>
            </a:lnSpc>
            <a:spcBef>
              <a:spcPct val="0"/>
            </a:spcBef>
            <a:spcAft>
              <a:spcPct val="35000"/>
            </a:spcAft>
            <a:buNone/>
            <a:defRPr cap="all"/>
          </a:pPr>
          <a:r>
            <a:rPr lang="en-US" sz="1800" kern="1200"/>
            <a:t>Case Management</a:t>
          </a:r>
        </a:p>
      </dsp:txBody>
      <dsp:txXfrm>
        <a:off x="396080" y="2433281"/>
        <a:ext cx="2929383" cy="1757630"/>
      </dsp:txXfrm>
    </dsp:sp>
    <dsp:sp modelId="{15741EAB-783D-45F3-A9B4-C80030A13794}">
      <dsp:nvSpPr>
        <dsp:cNvPr id="0" name=""/>
        <dsp:cNvSpPr/>
      </dsp:nvSpPr>
      <dsp:spPr>
        <a:xfrm>
          <a:off x="6926806" y="3266376"/>
          <a:ext cx="643158" cy="91440"/>
        </a:xfrm>
        <a:custGeom>
          <a:avLst/>
          <a:gdLst/>
          <a:ahLst/>
          <a:cxnLst/>
          <a:rect l="0" t="0" r="0" b="0"/>
          <a:pathLst>
            <a:path>
              <a:moveTo>
                <a:pt x="0" y="45720"/>
              </a:moveTo>
              <a:lnTo>
                <a:pt x="643158" y="45720"/>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231541" y="3308728"/>
        <a:ext cx="33687" cy="6737"/>
      </dsp:txXfrm>
    </dsp:sp>
    <dsp:sp modelId="{DDF915BC-0BC6-42A6-AA63-F30C863ECF53}">
      <dsp:nvSpPr>
        <dsp:cNvPr id="0" name=""/>
        <dsp:cNvSpPr/>
      </dsp:nvSpPr>
      <dsp:spPr>
        <a:xfrm>
          <a:off x="3999222" y="2433281"/>
          <a:ext cx="2929383" cy="175763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3542" tIns="150673" rIns="143542" bIns="150673" numCol="1" spcCol="1270" anchor="ctr" anchorCtr="0">
          <a:noAutofit/>
        </a:bodyPr>
        <a:lstStyle/>
        <a:p>
          <a:pPr marL="0" lvl="0" indent="0" algn="ctr" defTabSz="800100">
            <a:lnSpc>
              <a:spcPct val="90000"/>
            </a:lnSpc>
            <a:spcBef>
              <a:spcPct val="0"/>
            </a:spcBef>
            <a:spcAft>
              <a:spcPct val="35000"/>
            </a:spcAft>
            <a:buNone/>
            <a:defRPr cap="all"/>
          </a:pPr>
          <a:r>
            <a:rPr lang="en-US" sz="1800" kern="1200"/>
            <a:t>Supportive Housing for Veterans</a:t>
          </a:r>
        </a:p>
      </dsp:txBody>
      <dsp:txXfrm>
        <a:off x="3999222" y="2433281"/>
        <a:ext cx="2929383" cy="1757630"/>
      </dsp:txXfrm>
    </dsp:sp>
    <dsp:sp modelId="{1D75E313-BA69-4C99-A261-972E1BFE6290}">
      <dsp:nvSpPr>
        <dsp:cNvPr id="0" name=""/>
        <dsp:cNvSpPr/>
      </dsp:nvSpPr>
      <dsp:spPr>
        <a:xfrm>
          <a:off x="7602364" y="2433281"/>
          <a:ext cx="2929383" cy="175763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3542" tIns="150673" rIns="143542" bIns="150673" numCol="1" spcCol="1270" anchor="ctr" anchorCtr="0">
          <a:noAutofit/>
        </a:bodyPr>
        <a:lstStyle/>
        <a:p>
          <a:pPr marL="0" lvl="0" indent="0" algn="ctr" defTabSz="800100">
            <a:lnSpc>
              <a:spcPct val="90000"/>
            </a:lnSpc>
            <a:spcBef>
              <a:spcPct val="0"/>
            </a:spcBef>
            <a:spcAft>
              <a:spcPct val="35000"/>
            </a:spcAft>
            <a:buNone/>
            <a:defRPr cap="all"/>
          </a:pPr>
          <a:r>
            <a:rPr lang="en-US" sz="1800" kern="1200"/>
            <a:t>Relaxation and Wellness Rooms</a:t>
          </a:r>
        </a:p>
      </dsp:txBody>
      <dsp:txXfrm>
        <a:off x="7602364" y="2433281"/>
        <a:ext cx="2929383" cy="1757630"/>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A2013D-0DF6-4546-ABF1-7AC9C7273719}" type="datetimeFigureOut">
              <a:rPr lang="en-US" smtClean="0"/>
              <a:t>8/10/2026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75443A-64F2-42E8-96CF-BAB7FAEB8168}" type="slidenum">
              <a:rPr lang="en-US" smtClean="0"/>
              <a:t>‹#›</a:t>
            </a:fld>
            <a:endParaRPr lang="en-US"/>
          </a:p>
        </p:txBody>
      </p:sp>
    </p:spTree>
    <p:extLst>
      <p:ext uri="{BB962C8B-B14F-4D97-AF65-F5344CB8AC3E}">
        <p14:creationId xmlns:p14="http://schemas.microsoft.com/office/powerpoint/2010/main" val="1195104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The </a:t>
            </a:r>
            <a:r>
              <a:rPr lang="en-US" sz="1200" b="1" i="0" kern="1200" dirty="0">
                <a:solidFill>
                  <a:schemeClr val="tx1"/>
                </a:solidFill>
                <a:effectLst/>
                <a:latin typeface="+mn-lt"/>
                <a:ea typeface="+mn-ea"/>
                <a:cs typeface="+mn-cs"/>
              </a:rPr>
              <a:t>Endeavors Wellness Model</a:t>
            </a:r>
            <a:r>
              <a:rPr lang="en-US" sz="1200" b="0" i="0" kern="1200" dirty="0">
                <a:solidFill>
                  <a:schemeClr val="tx1"/>
                </a:solidFill>
                <a:effectLst/>
                <a:latin typeface="+mn-lt"/>
                <a:ea typeface="+mn-ea"/>
                <a:cs typeface="+mn-cs"/>
              </a:rPr>
              <a:t> presents a holistic approach to well-being, emphasizing that overall wellness is achieved by balancing multiple interconnected areas of life. The model is depicted as a circle divided into five key dimensions: </a:t>
            </a:r>
            <a:r>
              <a:rPr lang="en-US" sz="1200" b="1" i="0" kern="1200" dirty="0">
                <a:solidFill>
                  <a:schemeClr val="tx1"/>
                </a:solidFill>
                <a:effectLst/>
                <a:latin typeface="+mn-lt"/>
                <a:ea typeface="+mn-ea"/>
                <a:cs typeface="+mn-cs"/>
              </a:rPr>
              <a:t>Spirituality, Mind-Body, Financial Strength, Purpose &amp; Growth, and Connection</a:t>
            </a:r>
            <a:r>
              <a:rPr lang="en-US" sz="1200" b="0" i="0" kern="1200" dirty="0">
                <a:solidFill>
                  <a:schemeClr val="tx1"/>
                </a:solidFill>
                <a:effectLst/>
                <a:latin typeface="+mn-lt"/>
                <a:ea typeface="+mn-ea"/>
                <a:cs typeface="+mn-cs"/>
              </a:rPr>
              <a:t>. Each dimension contributes uniquely to a person’s resilience, stability, and sense of fulfillment.</a:t>
            </a:r>
          </a:p>
          <a:p>
            <a:pPr fontAlgn="t"/>
            <a:r>
              <a:rPr lang="en-US" sz="1200" b="0" i="0" kern="1200" dirty="0">
                <a:solidFill>
                  <a:schemeClr val="tx1"/>
                </a:solidFill>
                <a:effectLst/>
                <a:latin typeface="+mn-lt"/>
                <a:ea typeface="+mn-ea"/>
                <a:cs typeface="+mn-cs"/>
              </a:rPr>
              <a:t>At its core, the model highlights that wellness is not just physical health but a combination of emotional, social, financial, and spiritual factors. The </a:t>
            </a:r>
            <a:r>
              <a:rPr lang="en-US" sz="1200" b="1" i="0" kern="1200" dirty="0">
                <a:solidFill>
                  <a:schemeClr val="tx1"/>
                </a:solidFill>
                <a:effectLst/>
                <a:latin typeface="+mn-lt"/>
                <a:ea typeface="+mn-ea"/>
                <a:cs typeface="+mn-cs"/>
              </a:rPr>
              <a:t>Mind-Body</a:t>
            </a:r>
            <a:r>
              <a:rPr lang="en-US" sz="1200" b="0" i="0" kern="1200" dirty="0">
                <a:solidFill>
                  <a:schemeClr val="tx1"/>
                </a:solidFill>
                <a:effectLst/>
                <a:latin typeface="+mn-lt"/>
                <a:ea typeface="+mn-ea"/>
                <a:cs typeface="+mn-cs"/>
              </a:rPr>
              <a:t> component focuses on maintaining both physical and mental health, recognizing the strong link between how the body feels and how the mind functions. </a:t>
            </a:r>
            <a:r>
              <a:rPr lang="en-US" sz="1200" b="1" i="0" kern="1200" dirty="0">
                <a:solidFill>
                  <a:schemeClr val="tx1"/>
                </a:solidFill>
                <a:effectLst/>
                <a:latin typeface="+mn-lt"/>
                <a:ea typeface="+mn-ea"/>
                <a:cs typeface="+mn-cs"/>
              </a:rPr>
              <a:t>Spirituality</a:t>
            </a:r>
            <a:r>
              <a:rPr lang="en-US" sz="1200" b="0" i="0" kern="1200" dirty="0">
                <a:solidFill>
                  <a:schemeClr val="tx1"/>
                </a:solidFill>
                <a:effectLst/>
                <a:latin typeface="+mn-lt"/>
                <a:ea typeface="+mn-ea"/>
                <a:cs typeface="+mn-cs"/>
              </a:rPr>
              <a:t> emphasizes finding meaning, hope, and resilience through faith or personal beliefs.</a:t>
            </a:r>
          </a:p>
          <a:p>
            <a:pPr fontAlgn="t"/>
            <a:r>
              <a:rPr lang="en-US" sz="1200" b="0" i="0" kern="1200" dirty="0">
                <a:solidFill>
                  <a:schemeClr val="tx1"/>
                </a:solidFill>
                <a:effectLst/>
                <a:latin typeface="+mn-lt"/>
                <a:ea typeface="+mn-ea"/>
                <a:cs typeface="+mn-cs"/>
              </a:rPr>
              <a:t>The </a:t>
            </a:r>
            <a:r>
              <a:rPr lang="en-US" sz="1200" b="1" i="0" kern="1200" dirty="0">
                <a:solidFill>
                  <a:schemeClr val="tx1"/>
                </a:solidFill>
                <a:effectLst/>
                <a:latin typeface="+mn-lt"/>
                <a:ea typeface="+mn-ea"/>
                <a:cs typeface="+mn-cs"/>
              </a:rPr>
              <a:t>Connection</a:t>
            </a:r>
            <a:r>
              <a:rPr lang="en-US" sz="1200" b="0" i="0" kern="1200" dirty="0">
                <a:solidFill>
                  <a:schemeClr val="tx1"/>
                </a:solidFill>
                <a:effectLst/>
                <a:latin typeface="+mn-lt"/>
                <a:ea typeface="+mn-ea"/>
                <a:cs typeface="+mn-cs"/>
              </a:rPr>
              <a:t> dimension underscores the importance of relationships and community, encouraging individuals to build supportive networks with friends, family, and nature to foster renewal and belonging. </a:t>
            </a:r>
            <a:r>
              <a:rPr lang="en-US" sz="1200" b="1" i="0" kern="1200" dirty="0">
                <a:solidFill>
                  <a:schemeClr val="tx1"/>
                </a:solidFill>
                <a:effectLst/>
                <a:latin typeface="+mn-lt"/>
                <a:ea typeface="+mn-ea"/>
                <a:cs typeface="+mn-cs"/>
              </a:rPr>
              <a:t>Purpose &amp; Growth</a:t>
            </a:r>
            <a:r>
              <a:rPr lang="en-US" sz="1200" b="0" i="0" kern="1200" dirty="0">
                <a:solidFill>
                  <a:schemeClr val="tx1"/>
                </a:solidFill>
                <a:effectLst/>
                <a:latin typeface="+mn-lt"/>
                <a:ea typeface="+mn-ea"/>
                <a:cs typeface="+mn-cs"/>
              </a:rPr>
              <a:t> centers on personal development, learning, and service, helping individuals discover direction and meaning in their lives. Meanwhile, </a:t>
            </a:r>
            <a:r>
              <a:rPr lang="en-US" sz="1200" b="1" i="0" kern="1200" dirty="0">
                <a:solidFill>
                  <a:schemeClr val="tx1"/>
                </a:solidFill>
                <a:effectLst/>
                <a:latin typeface="+mn-lt"/>
                <a:ea typeface="+mn-ea"/>
                <a:cs typeface="+mn-cs"/>
              </a:rPr>
              <a:t>Financial Strength</a:t>
            </a:r>
            <a:r>
              <a:rPr lang="en-US" sz="1200" b="0" i="0" kern="1200" dirty="0">
                <a:solidFill>
                  <a:schemeClr val="tx1"/>
                </a:solidFill>
                <a:effectLst/>
                <a:latin typeface="+mn-lt"/>
                <a:ea typeface="+mn-ea"/>
                <a:cs typeface="+mn-cs"/>
              </a:rPr>
              <a:t> highlights the role of financial stability in building confidence and peace of mind.</a:t>
            </a:r>
          </a:p>
          <a:p>
            <a:pPr fontAlgn="t"/>
            <a:r>
              <a:rPr lang="en-US" sz="1200" b="0" i="0" kern="1200" dirty="0">
                <a:solidFill>
                  <a:schemeClr val="tx1"/>
                </a:solidFill>
                <a:effectLst/>
                <a:latin typeface="+mn-lt"/>
                <a:ea typeface="+mn-ea"/>
                <a:cs typeface="+mn-cs"/>
              </a:rPr>
              <a:t>Overall, the model illustrates that wellness is an ongoing, dynamic process. Strength in one area can support growth in others, and achieving balance across all five dimensions leads to a more resilient, healthy, and fulfilling life.</a:t>
            </a:r>
          </a:p>
          <a:p>
            <a:endParaRPr lang="en-US" dirty="0"/>
          </a:p>
        </p:txBody>
      </p:sp>
      <p:sp>
        <p:nvSpPr>
          <p:cNvPr id="4" name="Slide Number Placeholder 3"/>
          <p:cNvSpPr>
            <a:spLocks noGrp="1"/>
          </p:cNvSpPr>
          <p:nvPr>
            <p:ph type="sldNum" sz="quarter" idx="5"/>
          </p:nvPr>
        </p:nvSpPr>
        <p:spPr/>
        <p:txBody>
          <a:bodyPr/>
          <a:lstStyle/>
          <a:p>
            <a:fld id="{B875443A-64F2-42E8-96CF-BAB7FAEB8168}" type="slidenum">
              <a:rPr lang="en-US" smtClean="0"/>
              <a:t>3</a:t>
            </a:fld>
            <a:endParaRPr lang="en-US"/>
          </a:p>
        </p:txBody>
      </p:sp>
    </p:spTree>
    <p:extLst>
      <p:ext uri="{BB962C8B-B14F-4D97-AF65-F5344CB8AC3E}">
        <p14:creationId xmlns:p14="http://schemas.microsoft.com/office/powerpoint/2010/main" val="18201097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75443A-64F2-42E8-96CF-BAB7FAEB8168}" type="slidenum">
              <a:rPr lang="en-US" smtClean="0"/>
              <a:t>14</a:t>
            </a:fld>
            <a:endParaRPr lang="en-US"/>
          </a:p>
        </p:txBody>
      </p:sp>
    </p:spTree>
    <p:extLst>
      <p:ext uri="{BB962C8B-B14F-4D97-AF65-F5344CB8AC3E}">
        <p14:creationId xmlns:p14="http://schemas.microsoft.com/office/powerpoint/2010/main" val="24917260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FC975-9259-15CE-C057-E8C73956A60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600B1C1-A8E4-AC24-FB17-3307885973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14076CD-5217-79E4-A603-037F6A2A1C1F}"/>
              </a:ext>
            </a:extLst>
          </p:cNvPr>
          <p:cNvSpPr>
            <a:spLocks noGrp="1"/>
          </p:cNvSpPr>
          <p:nvPr>
            <p:ph type="dt" sz="half" idx="10"/>
          </p:nvPr>
        </p:nvSpPr>
        <p:spPr/>
        <p:txBody>
          <a:bodyPr/>
          <a:lstStyle/>
          <a:p>
            <a:fld id="{C215FF5F-D792-4A10-8471-5BD5DBF9FF3E}" type="datetimeFigureOut">
              <a:rPr lang="en-US" smtClean="0"/>
              <a:t>8/10/2026</a:t>
            </a:fld>
            <a:endParaRPr lang="en-US"/>
          </a:p>
        </p:txBody>
      </p:sp>
      <p:sp>
        <p:nvSpPr>
          <p:cNvPr id="5" name="Footer Placeholder 4">
            <a:extLst>
              <a:ext uri="{FF2B5EF4-FFF2-40B4-BE49-F238E27FC236}">
                <a16:creationId xmlns:a16="http://schemas.microsoft.com/office/drawing/2014/main" id="{0CFEC987-AFB8-9F7C-1335-058A03F74F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464E48-78CF-B5F5-8FF3-B4A70E506006}"/>
              </a:ext>
            </a:extLst>
          </p:cNvPr>
          <p:cNvSpPr>
            <a:spLocks noGrp="1"/>
          </p:cNvSpPr>
          <p:nvPr>
            <p:ph type="sldNum" sz="quarter" idx="12"/>
          </p:nvPr>
        </p:nvSpPr>
        <p:spPr/>
        <p:txBody>
          <a:bodyPr/>
          <a:lstStyle/>
          <a:p>
            <a:fld id="{B7AD7FEF-C488-403E-893A-D3EE359E91CA}" type="slidenum">
              <a:rPr lang="en-US" smtClean="0"/>
              <a:t>‹#›</a:t>
            </a:fld>
            <a:endParaRPr lang="en-US"/>
          </a:p>
        </p:txBody>
      </p:sp>
    </p:spTree>
    <p:extLst>
      <p:ext uri="{BB962C8B-B14F-4D97-AF65-F5344CB8AC3E}">
        <p14:creationId xmlns:p14="http://schemas.microsoft.com/office/powerpoint/2010/main" val="2706384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1E6F8-BB48-2152-A4CE-1D534A48B4F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9BD7A1F-1CB6-CD65-1A99-F2C0F95F685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B54BD6-031D-BA50-D7AB-2BD0B2FD162A}"/>
              </a:ext>
            </a:extLst>
          </p:cNvPr>
          <p:cNvSpPr>
            <a:spLocks noGrp="1"/>
          </p:cNvSpPr>
          <p:nvPr>
            <p:ph type="dt" sz="half" idx="10"/>
          </p:nvPr>
        </p:nvSpPr>
        <p:spPr/>
        <p:txBody>
          <a:bodyPr/>
          <a:lstStyle/>
          <a:p>
            <a:fld id="{C215FF5F-D792-4A10-8471-5BD5DBF9FF3E}" type="datetimeFigureOut">
              <a:rPr lang="en-US" smtClean="0"/>
              <a:t>8/10/2026</a:t>
            </a:fld>
            <a:endParaRPr lang="en-US"/>
          </a:p>
        </p:txBody>
      </p:sp>
      <p:sp>
        <p:nvSpPr>
          <p:cNvPr id="5" name="Footer Placeholder 4">
            <a:extLst>
              <a:ext uri="{FF2B5EF4-FFF2-40B4-BE49-F238E27FC236}">
                <a16:creationId xmlns:a16="http://schemas.microsoft.com/office/drawing/2014/main" id="{B09933DD-FF6A-A39F-0230-B724B1EEC4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0CCC13-33F7-585A-19D5-8475EAA8F42B}"/>
              </a:ext>
            </a:extLst>
          </p:cNvPr>
          <p:cNvSpPr>
            <a:spLocks noGrp="1"/>
          </p:cNvSpPr>
          <p:nvPr>
            <p:ph type="sldNum" sz="quarter" idx="12"/>
          </p:nvPr>
        </p:nvSpPr>
        <p:spPr/>
        <p:txBody>
          <a:bodyPr/>
          <a:lstStyle/>
          <a:p>
            <a:fld id="{B7AD7FEF-C488-403E-893A-D3EE359E91CA}" type="slidenum">
              <a:rPr lang="en-US" smtClean="0"/>
              <a:t>‹#›</a:t>
            </a:fld>
            <a:endParaRPr lang="en-US"/>
          </a:p>
        </p:txBody>
      </p:sp>
    </p:spTree>
    <p:extLst>
      <p:ext uri="{BB962C8B-B14F-4D97-AF65-F5344CB8AC3E}">
        <p14:creationId xmlns:p14="http://schemas.microsoft.com/office/powerpoint/2010/main" val="2994935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BB57ED-72E8-159B-CF53-03750A5893A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D1F1710-8CA2-153B-86F1-D4BE805F047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175F45-D07E-EB07-0C72-3F5E0D9478DF}"/>
              </a:ext>
            </a:extLst>
          </p:cNvPr>
          <p:cNvSpPr>
            <a:spLocks noGrp="1"/>
          </p:cNvSpPr>
          <p:nvPr>
            <p:ph type="dt" sz="half" idx="10"/>
          </p:nvPr>
        </p:nvSpPr>
        <p:spPr/>
        <p:txBody>
          <a:bodyPr/>
          <a:lstStyle/>
          <a:p>
            <a:fld id="{C215FF5F-D792-4A10-8471-5BD5DBF9FF3E}" type="datetimeFigureOut">
              <a:rPr lang="en-US" smtClean="0"/>
              <a:t>8/10/2026</a:t>
            </a:fld>
            <a:endParaRPr lang="en-US"/>
          </a:p>
        </p:txBody>
      </p:sp>
      <p:sp>
        <p:nvSpPr>
          <p:cNvPr id="5" name="Footer Placeholder 4">
            <a:extLst>
              <a:ext uri="{FF2B5EF4-FFF2-40B4-BE49-F238E27FC236}">
                <a16:creationId xmlns:a16="http://schemas.microsoft.com/office/drawing/2014/main" id="{8524CD88-9EA1-7953-811E-699A5EFBBF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82087B-41BB-872A-C483-45F5CBA3F8B0}"/>
              </a:ext>
            </a:extLst>
          </p:cNvPr>
          <p:cNvSpPr>
            <a:spLocks noGrp="1"/>
          </p:cNvSpPr>
          <p:nvPr>
            <p:ph type="sldNum" sz="quarter" idx="12"/>
          </p:nvPr>
        </p:nvSpPr>
        <p:spPr/>
        <p:txBody>
          <a:bodyPr/>
          <a:lstStyle/>
          <a:p>
            <a:fld id="{B7AD7FEF-C488-403E-893A-D3EE359E91CA}" type="slidenum">
              <a:rPr lang="en-US" smtClean="0"/>
              <a:t>‹#›</a:t>
            </a:fld>
            <a:endParaRPr lang="en-US"/>
          </a:p>
        </p:txBody>
      </p:sp>
    </p:spTree>
    <p:extLst>
      <p:ext uri="{BB962C8B-B14F-4D97-AF65-F5344CB8AC3E}">
        <p14:creationId xmlns:p14="http://schemas.microsoft.com/office/powerpoint/2010/main" val="2614325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2D125-0AC7-9A4B-FF01-AA24A610AE7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737664-423F-2036-1AE4-ACC02B2C342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73A41B-BE39-C0C0-906C-909F303681BC}"/>
              </a:ext>
            </a:extLst>
          </p:cNvPr>
          <p:cNvSpPr>
            <a:spLocks noGrp="1"/>
          </p:cNvSpPr>
          <p:nvPr>
            <p:ph type="dt" sz="half" idx="10"/>
          </p:nvPr>
        </p:nvSpPr>
        <p:spPr/>
        <p:txBody>
          <a:bodyPr/>
          <a:lstStyle/>
          <a:p>
            <a:fld id="{C215FF5F-D792-4A10-8471-5BD5DBF9FF3E}" type="datetimeFigureOut">
              <a:rPr lang="en-US" smtClean="0"/>
              <a:t>8/10/2026</a:t>
            </a:fld>
            <a:endParaRPr lang="en-US"/>
          </a:p>
        </p:txBody>
      </p:sp>
      <p:sp>
        <p:nvSpPr>
          <p:cNvPr id="5" name="Footer Placeholder 4">
            <a:extLst>
              <a:ext uri="{FF2B5EF4-FFF2-40B4-BE49-F238E27FC236}">
                <a16:creationId xmlns:a16="http://schemas.microsoft.com/office/drawing/2014/main" id="{798E0299-8E59-594D-CECF-5DFF60BEE6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48ADB4-ED31-AAE5-0395-5B9AF44FE884}"/>
              </a:ext>
            </a:extLst>
          </p:cNvPr>
          <p:cNvSpPr>
            <a:spLocks noGrp="1"/>
          </p:cNvSpPr>
          <p:nvPr>
            <p:ph type="sldNum" sz="quarter" idx="12"/>
          </p:nvPr>
        </p:nvSpPr>
        <p:spPr/>
        <p:txBody>
          <a:bodyPr/>
          <a:lstStyle/>
          <a:p>
            <a:fld id="{B7AD7FEF-C488-403E-893A-D3EE359E91CA}" type="slidenum">
              <a:rPr lang="en-US" smtClean="0"/>
              <a:t>‹#›</a:t>
            </a:fld>
            <a:endParaRPr lang="en-US"/>
          </a:p>
        </p:txBody>
      </p:sp>
    </p:spTree>
    <p:extLst>
      <p:ext uri="{BB962C8B-B14F-4D97-AF65-F5344CB8AC3E}">
        <p14:creationId xmlns:p14="http://schemas.microsoft.com/office/powerpoint/2010/main" val="1731466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35F78-844D-3991-71BC-AE1DD828377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05F118A-9172-7A96-F882-2510D600B96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5C70A1D-4D33-3287-56E7-B31A1F94B907}"/>
              </a:ext>
            </a:extLst>
          </p:cNvPr>
          <p:cNvSpPr>
            <a:spLocks noGrp="1"/>
          </p:cNvSpPr>
          <p:nvPr>
            <p:ph type="dt" sz="half" idx="10"/>
          </p:nvPr>
        </p:nvSpPr>
        <p:spPr/>
        <p:txBody>
          <a:bodyPr/>
          <a:lstStyle/>
          <a:p>
            <a:fld id="{C215FF5F-D792-4A10-8471-5BD5DBF9FF3E}" type="datetimeFigureOut">
              <a:rPr lang="en-US" smtClean="0"/>
              <a:t>8/10/2026</a:t>
            </a:fld>
            <a:endParaRPr lang="en-US"/>
          </a:p>
        </p:txBody>
      </p:sp>
      <p:sp>
        <p:nvSpPr>
          <p:cNvPr id="5" name="Footer Placeholder 4">
            <a:extLst>
              <a:ext uri="{FF2B5EF4-FFF2-40B4-BE49-F238E27FC236}">
                <a16:creationId xmlns:a16="http://schemas.microsoft.com/office/drawing/2014/main" id="{8ADF92A3-E29B-FEEE-8760-D05CBC276A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F401FD-2FE1-F5BD-362F-4670496F462D}"/>
              </a:ext>
            </a:extLst>
          </p:cNvPr>
          <p:cNvSpPr>
            <a:spLocks noGrp="1"/>
          </p:cNvSpPr>
          <p:nvPr>
            <p:ph type="sldNum" sz="quarter" idx="12"/>
          </p:nvPr>
        </p:nvSpPr>
        <p:spPr/>
        <p:txBody>
          <a:bodyPr/>
          <a:lstStyle/>
          <a:p>
            <a:fld id="{B7AD7FEF-C488-403E-893A-D3EE359E91CA}" type="slidenum">
              <a:rPr lang="en-US" smtClean="0"/>
              <a:t>‹#›</a:t>
            </a:fld>
            <a:endParaRPr lang="en-US"/>
          </a:p>
        </p:txBody>
      </p:sp>
    </p:spTree>
    <p:extLst>
      <p:ext uri="{BB962C8B-B14F-4D97-AF65-F5344CB8AC3E}">
        <p14:creationId xmlns:p14="http://schemas.microsoft.com/office/powerpoint/2010/main" val="17298059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483DD-742C-20C2-87D3-BD68B32F344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D1B1A6-5F67-E888-FFD9-A4B66E1A0E1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752C187-3000-3C1B-E551-DCB3B5FACDD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122E0D9-0CC6-E3AC-5C3C-62AFB2744793}"/>
              </a:ext>
            </a:extLst>
          </p:cNvPr>
          <p:cNvSpPr>
            <a:spLocks noGrp="1"/>
          </p:cNvSpPr>
          <p:nvPr>
            <p:ph type="dt" sz="half" idx="10"/>
          </p:nvPr>
        </p:nvSpPr>
        <p:spPr/>
        <p:txBody>
          <a:bodyPr/>
          <a:lstStyle/>
          <a:p>
            <a:fld id="{C215FF5F-D792-4A10-8471-5BD5DBF9FF3E}" type="datetimeFigureOut">
              <a:rPr lang="en-US" smtClean="0"/>
              <a:t>8/10/2026</a:t>
            </a:fld>
            <a:endParaRPr lang="en-US"/>
          </a:p>
        </p:txBody>
      </p:sp>
      <p:sp>
        <p:nvSpPr>
          <p:cNvPr id="6" name="Footer Placeholder 5">
            <a:extLst>
              <a:ext uri="{FF2B5EF4-FFF2-40B4-BE49-F238E27FC236}">
                <a16:creationId xmlns:a16="http://schemas.microsoft.com/office/drawing/2014/main" id="{309DB82C-BD67-74EB-A862-0830A68C317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2A2388-55FA-5337-920A-FDEE49F7E339}"/>
              </a:ext>
            </a:extLst>
          </p:cNvPr>
          <p:cNvSpPr>
            <a:spLocks noGrp="1"/>
          </p:cNvSpPr>
          <p:nvPr>
            <p:ph type="sldNum" sz="quarter" idx="12"/>
          </p:nvPr>
        </p:nvSpPr>
        <p:spPr/>
        <p:txBody>
          <a:bodyPr/>
          <a:lstStyle/>
          <a:p>
            <a:fld id="{B7AD7FEF-C488-403E-893A-D3EE359E91CA}" type="slidenum">
              <a:rPr lang="en-US" smtClean="0"/>
              <a:t>‹#›</a:t>
            </a:fld>
            <a:endParaRPr lang="en-US"/>
          </a:p>
        </p:txBody>
      </p:sp>
    </p:spTree>
    <p:extLst>
      <p:ext uri="{BB962C8B-B14F-4D97-AF65-F5344CB8AC3E}">
        <p14:creationId xmlns:p14="http://schemas.microsoft.com/office/powerpoint/2010/main" val="172931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C3AA4-0060-0672-0328-C2381AAC293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A7D62C7-B2D9-18AC-FF8D-A7F1E5FCD3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5E56D6B-F855-BB85-5EB4-53DB9F47F1B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9B1D0A2-A4EE-3B11-8446-16CDA5C586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9145ACC-D84D-D103-F706-72FBA1048BA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6CFE870-BA10-3965-06B7-ADD4A1478EEC}"/>
              </a:ext>
            </a:extLst>
          </p:cNvPr>
          <p:cNvSpPr>
            <a:spLocks noGrp="1"/>
          </p:cNvSpPr>
          <p:nvPr>
            <p:ph type="dt" sz="half" idx="10"/>
          </p:nvPr>
        </p:nvSpPr>
        <p:spPr/>
        <p:txBody>
          <a:bodyPr/>
          <a:lstStyle/>
          <a:p>
            <a:fld id="{C215FF5F-D792-4A10-8471-5BD5DBF9FF3E}" type="datetimeFigureOut">
              <a:rPr lang="en-US" smtClean="0"/>
              <a:t>8/10/2026</a:t>
            </a:fld>
            <a:endParaRPr lang="en-US"/>
          </a:p>
        </p:txBody>
      </p:sp>
      <p:sp>
        <p:nvSpPr>
          <p:cNvPr id="8" name="Footer Placeholder 7">
            <a:extLst>
              <a:ext uri="{FF2B5EF4-FFF2-40B4-BE49-F238E27FC236}">
                <a16:creationId xmlns:a16="http://schemas.microsoft.com/office/drawing/2014/main" id="{3C0C5553-A661-F5C4-D918-B7C7AF49683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C69F921-7B3A-3C58-FD16-442FDC4C2EF8}"/>
              </a:ext>
            </a:extLst>
          </p:cNvPr>
          <p:cNvSpPr>
            <a:spLocks noGrp="1"/>
          </p:cNvSpPr>
          <p:nvPr>
            <p:ph type="sldNum" sz="quarter" idx="12"/>
          </p:nvPr>
        </p:nvSpPr>
        <p:spPr/>
        <p:txBody>
          <a:bodyPr/>
          <a:lstStyle/>
          <a:p>
            <a:fld id="{B7AD7FEF-C488-403E-893A-D3EE359E91CA}" type="slidenum">
              <a:rPr lang="en-US" smtClean="0"/>
              <a:t>‹#›</a:t>
            </a:fld>
            <a:endParaRPr lang="en-US"/>
          </a:p>
        </p:txBody>
      </p:sp>
    </p:spTree>
    <p:extLst>
      <p:ext uri="{BB962C8B-B14F-4D97-AF65-F5344CB8AC3E}">
        <p14:creationId xmlns:p14="http://schemas.microsoft.com/office/powerpoint/2010/main" val="34739396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ED523-57AC-1291-6326-A1B3E214C7F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52A727D-FF19-EC25-E6B7-CCF4A894EE54}"/>
              </a:ext>
            </a:extLst>
          </p:cNvPr>
          <p:cNvSpPr>
            <a:spLocks noGrp="1"/>
          </p:cNvSpPr>
          <p:nvPr>
            <p:ph type="dt" sz="half" idx="10"/>
          </p:nvPr>
        </p:nvSpPr>
        <p:spPr/>
        <p:txBody>
          <a:bodyPr/>
          <a:lstStyle/>
          <a:p>
            <a:fld id="{C215FF5F-D792-4A10-8471-5BD5DBF9FF3E}" type="datetimeFigureOut">
              <a:rPr lang="en-US" smtClean="0"/>
              <a:t>8/10/2026</a:t>
            </a:fld>
            <a:endParaRPr lang="en-US"/>
          </a:p>
        </p:txBody>
      </p:sp>
      <p:sp>
        <p:nvSpPr>
          <p:cNvPr id="4" name="Footer Placeholder 3">
            <a:extLst>
              <a:ext uri="{FF2B5EF4-FFF2-40B4-BE49-F238E27FC236}">
                <a16:creationId xmlns:a16="http://schemas.microsoft.com/office/drawing/2014/main" id="{60C6E775-2DE3-8AEB-8F54-16BFAF9EDA7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ECE0956-6CD0-2CC7-2BC0-4BB6EAB1BE80}"/>
              </a:ext>
            </a:extLst>
          </p:cNvPr>
          <p:cNvSpPr>
            <a:spLocks noGrp="1"/>
          </p:cNvSpPr>
          <p:nvPr>
            <p:ph type="sldNum" sz="quarter" idx="12"/>
          </p:nvPr>
        </p:nvSpPr>
        <p:spPr/>
        <p:txBody>
          <a:bodyPr/>
          <a:lstStyle/>
          <a:p>
            <a:fld id="{B7AD7FEF-C488-403E-893A-D3EE359E91CA}" type="slidenum">
              <a:rPr lang="en-US" smtClean="0"/>
              <a:t>‹#›</a:t>
            </a:fld>
            <a:endParaRPr lang="en-US"/>
          </a:p>
        </p:txBody>
      </p:sp>
    </p:spTree>
    <p:extLst>
      <p:ext uri="{BB962C8B-B14F-4D97-AF65-F5344CB8AC3E}">
        <p14:creationId xmlns:p14="http://schemas.microsoft.com/office/powerpoint/2010/main" val="2516469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CB6D85-CD92-906A-EA10-11D3AB1B04CA}"/>
              </a:ext>
            </a:extLst>
          </p:cNvPr>
          <p:cNvSpPr>
            <a:spLocks noGrp="1"/>
          </p:cNvSpPr>
          <p:nvPr>
            <p:ph type="dt" sz="half" idx="10"/>
          </p:nvPr>
        </p:nvSpPr>
        <p:spPr/>
        <p:txBody>
          <a:bodyPr/>
          <a:lstStyle/>
          <a:p>
            <a:fld id="{C215FF5F-D792-4A10-8471-5BD5DBF9FF3E}" type="datetimeFigureOut">
              <a:rPr lang="en-US" smtClean="0"/>
              <a:t>8/10/2026</a:t>
            </a:fld>
            <a:endParaRPr lang="en-US"/>
          </a:p>
        </p:txBody>
      </p:sp>
      <p:sp>
        <p:nvSpPr>
          <p:cNvPr id="3" name="Footer Placeholder 2">
            <a:extLst>
              <a:ext uri="{FF2B5EF4-FFF2-40B4-BE49-F238E27FC236}">
                <a16:creationId xmlns:a16="http://schemas.microsoft.com/office/drawing/2014/main" id="{D57A216A-4AD8-A5DE-0B62-4B6DF550B87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6454422-CFB4-34D6-D652-6941F42E446C}"/>
              </a:ext>
            </a:extLst>
          </p:cNvPr>
          <p:cNvSpPr>
            <a:spLocks noGrp="1"/>
          </p:cNvSpPr>
          <p:nvPr>
            <p:ph type="sldNum" sz="quarter" idx="12"/>
          </p:nvPr>
        </p:nvSpPr>
        <p:spPr/>
        <p:txBody>
          <a:bodyPr/>
          <a:lstStyle/>
          <a:p>
            <a:fld id="{B7AD7FEF-C488-403E-893A-D3EE359E91CA}" type="slidenum">
              <a:rPr lang="en-US" smtClean="0"/>
              <a:t>‹#›</a:t>
            </a:fld>
            <a:endParaRPr lang="en-US"/>
          </a:p>
        </p:txBody>
      </p:sp>
    </p:spTree>
    <p:extLst>
      <p:ext uri="{BB962C8B-B14F-4D97-AF65-F5344CB8AC3E}">
        <p14:creationId xmlns:p14="http://schemas.microsoft.com/office/powerpoint/2010/main" val="27540316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962BA-9585-F6E2-25B7-0F8D474868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E57A764-FAB4-8A6A-0EAD-E9708CF74FC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F2FE078-A52A-5319-E248-D0BD0E2E4F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B97023-2588-3F00-AE82-2B17FCCA6731}"/>
              </a:ext>
            </a:extLst>
          </p:cNvPr>
          <p:cNvSpPr>
            <a:spLocks noGrp="1"/>
          </p:cNvSpPr>
          <p:nvPr>
            <p:ph type="dt" sz="half" idx="10"/>
          </p:nvPr>
        </p:nvSpPr>
        <p:spPr/>
        <p:txBody>
          <a:bodyPr/>
          <a:lstStyle/>
          <a:p>
            <a:fld id="{C215FF5F-D792-4A10-8471-5BD5DBF9FF3E}" type="datetimeFigureOut">
              <a:rPr lang="en-US" smtClean="0"/>
              <a:t>8/10/2026</a:t>
            </a:fld>
            <a:endParaRPr lang="en-US"/>
          </a:p>
        </p:txBody>
      </p:sp>
      <p:sp>
        <p:nvSpPr>
          <p:cNvPr id="6" name="Footer Placeholder 5">
            <a:extLst>
              <a:ext uri="{FF2B5EF4-FFF2-40B4-BE49-F238E27FC236}">
                <a16:creationId xmlns:a16="http://schemas.microsoft.com/office/drawing/2014/main" id="{632E593B-6BD8-F90A-BCB4-4FA0AFBDB8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A153E8-F7B5-AEF8-FF6C-5013865FA59F}"/>
              </a:ext>
            </a:extLst>
          </p:cNvPr>
          <p:cNvSpPr>
            <a:spLocks noGrp="1"/>
          </p:cNvSpPr>
          <p:nvPr>
            <p:ph type="sldNum" sz="quarter" idx="12"/>
          </p:nvPr>
        </p:nvSpPr>
        <p:spPr/>
        <p:txBody>
          <a:bodyPr/>
          <a:lstStyle/>
          <a:p>
            <a:fld id="{B7AD7FEF-C488-403E-893A-D3EE359E91CA}" type="slidenum">
              <a:rPr lang="en-US" smtClean="0"/>
              <a:t>‹#›</a:t>
            </a:fld>
            <a:endParaRPr lang="en-US"/>
          </a:p>
        </p:txBody>
      </p:sp>
    </p:spTree>
    <p:extLst>
      <p:ext uri="{BB962C8B-B14F-4D97-AF65-F5344CB8AC3E}">
        <p14:creationId xmlns:p14="http://schemas.microsoft.com/office/powerpoint/2010/main" val="38423803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72020-9649-2CFF-F75D-8ACA0A405D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C4DE28B-C2DF-2D22-EBB3-703AC65017A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F57D466-6668-A6E9-1A5C-810C97BD3F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39C42B-F435-C338-E216-3B83189FB298}"/>
              </a:ext>
            </a:extLst>
          </p:cNvPr>
          <p:cNvSpPr>
            <a:spLocks noGrp="1"/>
          </p:cNvSpPr>
          <p:nvPr>
            <p:ph type="dt" sz="half" idx="10"/>
          </p:nvPr>
        </p:nvSpPr>
        <p:spPr/>
        <p:txBody>
          <a:bodyPr/>
          <a:lstStyle/>
          <a:p>
            <a:fld id="{C215FF5F-D792-4A10-8471-5BD5DBF9FF3E}" type="datetimeFigureOut">
              <a:rPr lang="en-US" smtClean="0"/>
              <a:t>8/10/2026</a:t>
            </a:fld>
            <a:endParaRPr lang="en-US"/>
          </a:p>
        </p:txBody>
      </p:sp>
      <p:sp>
        <p:nvSpPr>
          <p:cNvPr id="6" name="Footer Placeholder 5">
            <a:extLst>
              <a:ext uri="{FF2B5EF4-FFF2-40B4-BE49-F238E27FC236}">
                <a16:creationId xmlns:a16="http://schemas.microsoft.com/office/drawing/2014/main" id="{6001EF50-CD7C-3BFB-3551-7CEC78FB0A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B07C85-ADFF-1C8C-CD96-E206873DB8A9}"/>
              </a:ext>
            </a:extLst>
          </p:cNvPr>
          <p:cNvSpPr>
            <a:spLocks noGrp="1"/>
          </p:cNvSpPr>
          <p:nvPr>
            <p:ph type="sldNum" sz="quarter" idx="12"/>
          </p:nvPr>
        </p:nvSpPr>
        <p:spPr/>
        <p:txBody>
          <a:bodyPr/>
          <a:lstStyle/>
          <a:p>
            <a:fld id="{B7AD7FEF-C488-403E-893A-D3EE359E91CA}" type="slidenum">
              <a:rPr lang="en-US" smtClean="0"/>
              <a:t>‹#›</a:t>
            </a:fld>
            <a:endParaRPr lang="en-US"/>
          </a:p>
        </p:txBody>
      </p:sp>
    </p:spTree>
    <p:extLst>
      <p:ext uri="{BB962C8B-B14F-4D97-AF65-F5344CB8AC3E}">
        <p14:creationId xmlns:p14="http://schemas.microsoft.com/office/powerpoint/2010/main" val="3924763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B287C6A-4401-0FCC-9018-2F4C6EBD02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F256D09-384E-B485-9209-1BE003F967E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98137B-EC86-F792-2EB6-4F54B382A8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215FF5F-D792-4A10-8471-5BD5DBF9FF3E}" type="datetimeFigureOut">
              <a:rPr lang="en-US" smtClean="0"/>
              <a:t>8/10/2026</a:t>
            </a:fld>
            <a:endParaRPr lang="en-US"/>
          </a:p>
        </p:txBody>
      </p:sp>
      <p:sp>
        <p:nvSpPr>
          <p:cNvPr id="5" name="Footer Placeholder 4">
            <a:extLst>
              <a:ext uri="{FF2B5EF4-FFF2-40B4-BE49-F238E27FC236}">
                <a16:creationId xmlns:a16="http://schemas.microsoft.com/office/drawing/2014/main" id="{6D1F8538-9C38-C683-AE6A-BD73A960DAD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50710D2-07E5-9FAB-EAD0-97E555E5D4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7AD7FEF-C488-403E-893A-D3EE359E91CA}" type="slidenum">
              <a:rPr lang="en-US" smtClean="0"/>
              <a:t>‹#›</a:t>
            </a:fld>
            <a:endParaRPr lang="en-US"/>
          </a:p>
        </p:txBody>
      </p:sp>
    </p:spTree>
    <p:extLst>
      <p:ext uri="{BB962C8B-B14F-4D97-AF65-F5344CB8AC3E}">
        <p14:creationId xmlns:p14="http://schemas.microsoft.com/office/powerpoint/2010/main" val="3454903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Freeform: Shape 32">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7AB20799-21E6-5774-B134-7D6B2CA8DBD9}"/>
              </a:ext>
            </a:extLst>
          </p:cNvPr>
          <p:cNvSpPr>
            <a:spLocks noGrp="1"/>
          </p:cNvSpPr>
          <p:nvPr>
            <p:ph type="ctrTitle"/>
          </p:nvPr>
        </p:nvSpPr>
        <p:spPr>
          <a:xfrm>
            <a:off x="660041" y="2694038"/>
            <a:ext cx="2912143" cy="3144974"/>
          </a:xfrm>
        </p:spPr>
        <p:txBody>
          <a:bodyPr anchor="t">
            <a:normAutofit/>
          </a:bodyPr>
          <a:lstStyle/>
          <a:p>
            <a:pPr algn="l">
              <a:buNone/>
            </a:pPr>
            <a:r>
              <a:rPr lang="en-US" sz="2800" b="1" i="0" dirty="0">
                <a:solidFill>
                  <a:srgbClr val="FFFFFF"/>
                </a:solidFill>
                <a:effectLst/>
                <a:latin typeface="Roboto" panose="02000000000000000000" pitchFamily="2" charset="0"/>
              </a:rPr>
              <a:t>Uvalde Community Behavioral Health Services</a:t>
            </a:r>
            <a:br>
              <a:rPr lang="en-US" sz="2800" b="1" i="0" dirty="0">
                <a:solidFill>
                  <a:srgbClr val="FFFFFF"/>
                </a:solidFill>
                <a:effectLst/>
                <a:latin typeface="Roboto" panose="02000000000000000000" pitchFamily="2" charset="0"/>
              </a:rPr>
            </a:br>
            <a:r>
              <a:rPr lang="en-US" sz="2800" b="1" i="0" dirty="0">
                <a:solidFill>
                  <a:srgbClr val="FFFFFF"/>
                </a:solidFill>
                <a:effectLst/>
                <a:latin typeface="Roboto" panose="02000000000000000000" pitchFamily="2" charset="0"/>
              </a:rPr>
              <a:t>for Southwest Texas Communities</a:t>
            </a:r>
          </a:p>
        </p:txBody>
      </p:sp>
      <p:sp>
        <p:nvSpPr>
          <p:cNvPr id="3" name="Subtitle 2">
            <a:extLst>
              <a:ext uri="{FF2B5EF4-FFF2-40B4-BE49-F238E27FC236}">
                <a16:creationId xmlns:a16="http://schemas.microsoft.com/office/drawing/2014/main" id="{A24BF903-03BD-FABB-E14D-055A1C88CEA2}"/>
              </a:ext>
            </a:extLst>
          </p:cNvPr>
          <p:cNvSpPr>
            <a:spLocks noGrp="1"/>
          </p:cNvSpPr>
          <p:nvPr>
            <p:ph type="subTitle" idx="1"/>
          </p:nvPr>
        </p:nvSpPr>
        <p:spPr>
          <a:xfrm>
            <a:off x="660042" y="806824"/>
            <a:ext cx="2566634" cy="1494117"/>
          </a:xfrm>
        </p:spPr>
        <p:txBody>
          <a:bodyPr anchor="b">
            <a:normAutofit/>
          </a:bodyPr>
          <a:lstStyle/>
          <a:p>
            <a:pPr algn="l"/>
            <a:endParaRPr lang="en-US" sz="2000" dirty="0">
              <a:solidFill>
                <a:srgbClr val="FFFFFF"/>
              </a:solidFill>
            </a:endParaRPr>
          </a:p>
        </p:txBody>
      </p:sp>
      <p:pic>
        <p:nvPicPr>
          <p:cNvPr id="11" name="Graphic 10">
            <a:extLst>
              <a:ext uri="{FF2B5EF4-FFF2-40B4-BE49-F238E27FC236}">
                <a16:creationId xmlns:a16="http://schemas.microsoft.com/office/drawing/2014/main" id="{012B50B2-3227-3E7D-8FF5-25F264E265E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502428" y="2698497"/>
            <a:ext cx="7225748" cy="1461005"/>
          </a:xfrm>
          <a:prstGeom prst="rect">
            <a:avLst/>
          </a:prstGeom>
        </p:spPr>
      </p:pic>
    </p:spTree>
    <p:extLst>
      <p:ext uri="{BB962C8B-B14F-4D97-AF65-F5344CB8AC3E}">
        <p14:creationId xmlns:p14="http://schemas.microsoft.com/office/powerpoint/2010/main" val="34099370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a:extLst>
            <a:ext uri="{FF2B5EF4-FFF2-40B4-BE49-F238E27FC236}">
              <a16:creationId xmlns:a16="http://schemas.microsoft.com/office/drawing/2014/main" id="{71D6F5BE-BF18-ED5E-AB8A-78EBF39A81D9}"/>
            </a:ext>
          </a:extLst>
        </p:cNvPr>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30575485-93C2-8250-8666-8EA527F5BF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9" name="Rectangle 28">
            <a:extLst>
              <a:ext uri="{FF2B5EF4-FFF2-40B4-BE49-F238E27FC236}">
                <a16:creationId xmlns:a16="http://schemas.microsoft.com/office/drawing/2014/main" id="{074CB8AF-B75A-1BD6-08A4-55EB43930A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8A32E554-22B4-78F9-4AB9-812F3374B3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6C91055B-BADE-8F19-946C-9496C0AAAA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5DF8E288-8E4E-24DB-A63D-96FC09E6E4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Freeform: Shape 36">
            <a:extLst>
              <a:ext uri="{FF2B5EF4-FFF2-40B4-BE49-F238E27FC236}">
                <a16:creationId xmlns:a16="http://schemas.microsoft.com/office/drawing/2014/main" id="{247895B7-F792-5A48-F0CC-930B4102C4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9" name="Rectangle 38">
            <a:extLst>
              <a:ext uri="{FF2B5EF4-FFF2-40B4-BE49-F238E27FC236}">
                <a16:creationId xmlns:a16="http://schemas.microsoft.com/office/drawing/2014/main" id="{F053CA46-4A6E-B463-BACC-B3D48395FE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AFCABC-BE82-8010-1588-314BABD1E5D6}"/>
              </a:ext>
            </a:extLst>
          </p:cNvPr>
          <p:cNvSpPr>
            <a:spLocks noGrp="1"/>
          </p:cNvSpPr>
          <p:nvPr>
            <p:ph type="title"/>
          </p:nvPr>
        </p:nvSpPr>
        <p:spPr>
          <a:xfrm>
            <a:off x="466722" y="586855"/>
            <a:ext cx="3201366" cy="3387497"/>
          </a:xfrm>
        </p:spPr>
        <p:txBody>
          <a:bodyPr anchor="b">
            <a:normAutofit/>
          </a:bodyPr>
          <a:lstStyle/>
          <a:p>
            <a:pPr algn="r"/>
            <a:r>
              <a:rPr lang="en-US" sz="4000" b="1" dirty="0">
                <a:solidFill>
                  <a:srgbClr val="FFFFFF"/>
                </a:solidFill>
              </a:rPr>
              <a:t>Case Management</a:t>
            </a:r>
            <a:br>
              <a:rPr lang="en-US" sz="4000" b="1" dirty="0">
                <a:solidFill>
                  <a:srgbClr val="FFFFFF"/>
                </a:solidFill>
              </a:rPr>
            </a:br>
            <a:endParaRPr lang="en-US" sz="4000" dirty="0">
              <a:solidFill>
                <a:srgbClr val="FFFFFF"/>
              </a:solidFill>
            </a:endParaRPr>
          </a:p>
        </p:txBody>
      </p:sp>
      <p:sp>
        <p:nvSpPr>
          <p:cNvPr id="7" name="Content Placeholder 2">
            <a:extLst>
              <a:ext uri="{FF2B5EF4-FFF2-40B4-BE49-F238E27FC236}">
                <a16:creationId xmlns:a16="http://schemas.microsoft.com/office/drawing/2014/main" id="{28BA8D68-18CE-5C98-C35A-EB2FA72AFA47}"/>
              </a:ext>
            </a:extLst>
          </p:cNvPr>
          <p:cNvSpPr>
            <a:spLocks noGrp="1"/>
          </p:cNvSpPr>
          <p:nvPr>
            <p:ph idx="1"/>
          </p:nvPr>
        </p:nvSpPr>
        <p:spPr>
          <a:xfrm>
            <a:off x="4905054" y="586855"/>
            <a:ext cx="6555347" cy="5546047"/>
          </a:xfrm>
        </p:spPr>
        <p:txBody>
          <a:bodyPr anchor="ctr">
            <a:normAutofit/>
          </a:bodyPr>
          <a:lstStyle/>
          <a:p>
            <a:r>
              <a:rPr lang="en-US" dirty="0"/>
              <a:t>Emotional &amp; Behavioral Health Support Personalized recovery and support plans</a:t>
            </a:r>
          </a:p>
          <a:p>
            <a:r>
              <a:rPr lang="en-US" dirty="0"/>
              <a:t>Referrals to behavioral health and trauma-informed care</a:t>
            </a:r>
          </a:p>
          <a:p>
            <a:r>
              <a:rPr lang="en-US" dirty="0"/>
              <a:t>Crisis stabilization and immediate support</a:t>
            </a:r>
          </a:p>
          <a:p>
            <a:r>
              <a:rPr lang="en-US" dirty="0"/>
              <a:t>Ongoing check-ins to monitor progress</a:t>
            </a:r>
          </a:p>
        </p:txBody>
      </p:sp>
    </p:spTree>
    <p:extLst>
      <p:ext uri="{BB962C8B-B14F-4D97-AF65-F5344CB8AC3E}">
        <p14:creationId xmlns:p14="http://schemas.microsoft.com/office/powerpoint/2010/main" val="10394611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a:extLst>
            <a:ext uri="{FF2B5EF4-FFF2-40B4-BE49-F238E27FC236}">
              <a16:creationId xmlns:a16="http://schemas.microsoft.com/office/drawing/2014/main" id="{7916E50B-8937-739F-A8DC-1BA9900D1A09}"/>
            </a:ext>
          </a:extLst>
        </p:cNvPr>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999A9F0B-C063-1B98-1EBE-6C05FD37E9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9" name="Rectangle 28">
            <a:extLst>
              <a:ext uri="{FF2B5EF4-FFF2-40B4-BE49-F238E27FC236}">
                <a16:creationId xmlns:a16="http://schemas.microsoft.com/office/drawing/2014/main" id="{7D4EBB25-C0B3-3A55-C926-FDFF7BDD4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8372CD8D-1C50-E50E-4D3C-526369A413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F80F75D5-3797-DAD8-F8CB-A11A1EEA12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A415D7B8-4681-DBD9-290E-3831042FD3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Freeform: Shape 36">
            <a:extLst>
              <a:ext uri="{FF2B5EF4-FFF2-40B4-BE49-F238E27FC236}">
                <a16:creationId xmlns:a16="http://schemas.microsoft.com/office/drawing/2014/main" id="{AE01E8B3-4B5C-DCC1-EB3C-DEC81DBAF5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9" name="Rectangle 38">
            <a:extLst>
              <a:ext uri="{FF2B5EF4-FFF2-40B4-BE49-F238E27FC236}">
                <a16:creationId xmlns:a16="http://schemas.microsoft.com/office/drawing/2014/main" id="{485FEA85-57DF-D3A3-289A-4F63727D2F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A34521-487C-D459-8E8A-B76A06D0A79B}"/>
              </a:ext>
            </a:extLst>
          </p:cNvPr>
          <p:cNvSpPr>
            <a:spLocks noGrp="1"/>
          </p:cNvSpPr>
          <p:nvPr>
            <p:ph type="title"/>
          </p:nvPr>
        </p:nvSpPr>
        <p:spPr>
          <a:xfrm>
            <a:off x="466722" y="586855"/>
            <a:ext cx="3201366" cy="3387497"/>
          </a:xfrm>
        </p:spPr>
        <p:txBody>
          <a:bodyPr anchor="b">
            <a:normAutofit/>
          </a:bodyPr>
          <a:lstStyle/>
          <a:p>
            <a:pPr algn="r"/>
            <a:r>
              <a:rPr lang="en-US" sz="4000" b="1">
                <a:solidFill>
                  <a:srgbClr val="FFFFFF"/>
                </a:solidFill>
              </a:rPr>
              <a:t>Case Management</a:t>
            </a:r>
            <a:br>
              <a:rPr lang="en-US" sz="4000" b="1">
                <a:solidFill>
                  <a:srgbClr val="FFFFFF"/>
                </a:solidFill>
              </a:rPr>
            </a:br>
            <a:endParaRPr lang="en-US" sz="4000">
              <a:solidFill>
                <a:srgbClr val="FFFFFF"/>
              </a:solidFill>
            </a:endParaRPr>
          </a:p>
        </p:txBody>
      </p:sp>
      <p:sp>
        <p:nvSpPr>
          <p:cNvPr id="7" name="Content Placeholder 2">
            <a:extLst>
              <a:ext uri="{FF2B5EF4-FFF2-40B4-BE49-F238E27FC236}">
                <a16:creationId xmlns:a16="http://schemas.microsoft.com/office/drawing/2014/main" id="{F0B101B7-6855-AB63-05C3-E6A3A938AF38}"/>
              </a:ext>
            </a:extLst>
          </p:cNvPr>
          <p:cNvSpPr>
            <a:spLocks noGrp="1"/>
          </p:cNvSpPr>
          <p:nvPr>
            <p:ph idx="1"/>
          </p:nvPr>
        </p:nvSpPr>
        <p:spPr>
          <a:xfrm>
            <a:off x="4810259" y="649480"/>
            <a:ext cx="6555347" cy="5546047"/>
          </a:xfrm>
        </p:spPr>
        <p:txBody>
          <a:bodyPr anchor="ctr">
            <a:normAutofit/>
          </a:bodyPr>
          <a:lstStyle/>
          <a:p>
            <a:r>
              <a:rPr lang="en-US" dirty="0"/>
              <a:t>Practical &amp; Financial Assistance: Guidance in accessing financial assistance and relief programs</a:t>
            </a:r>
          </a:p>
          <a:p>
            <a:r>
              <a:rPr lang="en-US" dirty="0"/>
              <a:t>Connections to housing, healthcare, and family support services</a:t>
            </a:r>
          </a:p>
          <a:p>
            <a:r>
              <a:rPr lang="en-US" dirty="0"/>
              <a:t>Advocacy with agencies and community partners</a:t>
            </a:r>
          </a:p>
          <a:p>
            <a:r>
              <a:rPr lang="en-US" dirty="0"/>
              <a:t>Help with completing important forms and applications</a:t>
            </a:r>
          </a:p>
          <a:p>
            <a:r>
              <a:rPr lang="en-US" dirty="0"/>
              <a:t>Assistance with accessing transportation resources</a:t>
            </a:r>
          </a:p>
        </p:txBody>
      </p:sp>
    </p:spTree>
    <p:extLst>
      <p:ext uri="{BB962C8B-B14F-4D97-AF65-F5344CB8AC3E}">
        <p14:creationId xmlns:p14="http://schemas.microsoft.com/office/powerpoint/2010/main" val="1805065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a:extLst>
            <a:ext uri="{FF2B5EF4-FFF2-40B4-BE49-F238E27FC236}">
              <a16:creationId xmlns:a16="http://schemas.microsoft.com/office/drawing/2014/main" id="{44F9D57E-DD26-590E-8B13-25EDA3847C6D}"/>
            </a:ext>
          </a:extLst>
        </p:cNvPr>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C5BED6F-3AAE-2399-CF1F-1CD59A5725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9" name="Rectangle 28">
            <a:extLst>
              <a:ext uri="{FF2B5EF4-FFF2-40B4-BE49-F238E27FC236}">
                <a16:creationId xmlns:a16="http://schemas.microsoft.com/office/drawing/2014/main" id="{7631A8A7-4AB8-4967-6BEF-4A5E821258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83A4897E-607C-39B2-8161-4AF6792CE8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C61ACB0A-D7C4-BC37-46E6-ADDC9B95BF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232D3C2D-0ECE-FBEE-0EBC-DC613ECEF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Freeform: Shape 36">
            <a:extLst>
              <a:ext uri="{FF2B5EF4-FFF2-40B4-BE49-F238E27FC236}">
                <a16:creationId xmlns:a16="http://schemas.microsoft.com/office/drawing/2014/main" id="{C998E6A0-EA74-E40D-B6DD-890AE4F56B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9" name="Rectangle 38">
            <a:extLst>
              <a:ext uri="{FF2B5EF4-FFF2-40B4-BE49-F238E27FC236}">
                <a16:creationId xmlns:a16="http://schemas.microsoft.com/office/drawing/2014/main" id="{9FEB7754-493E-5795-F626-4BF087829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9CA3DC-7696-00E2-6C5B-7FD83A7B33FD}"/>
              </a:ext>
            </a:extLst>
          </p:cNvPr>
          <p:cNvSpPr>
            <a:spLocks noGrp="1"/>
          </p:cNvSpPr>
          <p:nvPr>
            <p:ph type="title"/>
          </p:nvPr>
        </p:nvSpPr>
        <p:spPr>
          <a:xfrm>
            <a:off x="466722" y="586855"/>
            <a:ext cx="3201366" cy="3387497"/>
          </a:xfrm>
        </p:spPr>
        <p:txBody>
          <a:bodyPr anchor="b">
            <a:normAutofit/>
          </a:bodyPr>
          <a:lstStyle/>
          <a:p>
            <a:pPr algn="r"/>
            <a:r>
              <a:rPr lang="en-US" sz="4000" b="1">
                <a:solidFill>
                  <a:srgbClr val="FFFFFF"/>
                </a:solidFill>
              </a:rPr>
              <a:t>Case Management</a:t>
            </a:r>
            <a:br>
              <a:rPr lang="en-US" sz="4000" b="1">
                <a:solidFill>
                  <a:srgbClr val="FFFFFF"/>
                </a:solidFill>
              </a:rPr>
            </a:br>
            <a:endParaRPr lang="en-US" sz="4000">
              <a:solidFill>
                <a:srgbClr val="FFFFFF"/>
              </a:solidFill>
            </a:endParaRPr>
          </a:p>
        </p:txBody>
      </p:sp>
      <p:sp>
        <p:nvSpPr>
          <p:cNvPr id="7" name="Content Placeholder 2">
            <a:extLst>
              <a:ext uri="{FF2B5EF4-FFF2-40B4-BE49-F238E27FC236}">
                <a16:creationId xmlns:a16="http://schemas.microsoft.com/office/drawing/2014/main" id="{20DD750D-EAFB-E172-6E6F-6948E77A3EC4}"/>
              </a:ext>
            </a:extLst>
          </p:cNvPr>
          <p:cNvSpPr>
            <a:spLocks noGrp="1"/>
          </p:cNvSpPr>
          <p:nvPr>
            <p:ph idx="1"/>
          </p:nvPr>
        </p:nvSpPr>
        <p:spPr>
          <a:xfrm>
            <a:off x="4810259" y="649480"/>
            <a:ext cx="6555347" cy="5546047"/>
          </a:xfrm>
        </p:spPr>
        <p:txBody>
          <a:bodyPr anchor="ctr">
            <a:normAutofit/>
          </a:bodyPr>
          <a:lstStyle/>
          <a:p>
            <a:r>
              <a:rPr lang="en-US" dirty="0"/>
              <a:t>Employment Support: Resume building and cover letter building</a:t>
            </a:r>
          </a:p>
          <a:p>
            <a:r>
              <a:rPr lang="en-US" dirty="0"/>
              <a:t>Job applications help and local opportunity research</a:t>
            </a:r>
          </a:p>
          <a:p>
            <a:r>
              <a:rPr lang="en-US" dirty="0"/>
              <a:t>Interview preparation and mock interviews</a:t>
            </a:r>
          </a:p>
          <a:p>
            <a:r>
              <a:rPr lang="en-US" dirty="0"/>
              <a:t>Career counseling, skills assessment, and goal setting</a:t>
            </a:r>
          </a:p>
        </p:txBody>
      </p:sp>
    </p:spTree>
    <p:extLst>
      <p:ext uri="{BB962C8B-B14F-4D97-AF65-F5344CB8AC3E}">
        <p14:creationId xmlns:p14="http://schemas.microsoft.com/office/powerpoint/2010/main" val="18544604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bg>
      <p:bgPr>
        <a:solidFill>
          <a:schemeClr val="tx2">
            <a:lumMod val="75000"/>
            <a:lumOff val="25000"/>
          </a:schemeClr>
        </a:solidFill>
        <a:effectLst/>
      </p:bgPr>
    </p:bg>
    <p:spTree>
      <p:nvGrpSpPr>
        <p:cNvPr id="1" name="">
          <a:extLst>
            <a:ext uri="{FF2B5EF4-FFF2-40B4-BE49-F238E27FC236}">
              <a16:creationId xmlns:a16="http://schemas.microsoft.com/office/drawing/2014/main" id="{2666F6E5-C4CE-73D0-EC09-795B982FE3B8}"/>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F052206-0F0E-EDEA-5F00-C9E062CB5D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5ECCA856-1587-1170-6242-01DE2127B8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CA20BA2-5767-177A-7646-8532BD3CF1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6270F5C-2A69-EEDE-4D23-75ADFB6E87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BCE59C7-5B41-8851-875C-901CB56FE4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5F42D5-A2E9-7162-4E49-18879FF9B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EB7D19A6-F67A-2C56-95BF-699D4A60F4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3BC2D52-E9BF-1229-0A01-F469708A6CA6}"/>
              </a:ext>
            </a:extLst>
          </p:cNvPr>
          <p:cNvSpPr>
            <a:spLocks noGrp="1"/>
          </p:cNvSpPr>
          <p:nvPr>
            <p:ph type="title"/>
          </p:nvPr>
        </p:nvSpPr>
        <p:spPr>
          <a:xfrm>
            <a:off x="699607" y="707754"/>
            <a:ext cx="3201366" cy="3387497"/>
          </a:xfrm>
        </p:spPr>
        <p:txBody>
          <a:bodyPr anchor="b">
            <a:normAutofit/>
          </a:bodyPr>
          <a:lstStyle/>
          <a:p>
            <a:pPr algn="r"/>
            <a:r>
              <a:rPr lang="en-US" sz="4000" b="1" dirty="0">
                <a:solidFill>
                  <a:schemeClr val="bg1"/>
                </a:solidFill>
              </a:rPr>
              <a:t>Supportive Housing for Veterans</a:t>
            </a:r>
            <a:br>
              <a:rPr lang="en-US" sz="4000" b="1" dirty="0">
                <a:solidFill>
                  <a:schemeClr val="bg1"/>
                </a:solidFill>
              </a:rPr>
            </a:br>
            <a:endParaRPr lang="en-US" sz="4000" dirty="0">
              <a:solidFill>
                <a:schemeClr val="bg1"/>
              </a:solidFill>
            </a:endParaRPr>
          </a:p>
        </p:txBody>
      </p:sp>
      <p:sp>
        <p:nvSpPr>
          <p:cNvPr id="3" name="Content Placeholder 2">
            <a:extLst>
              <a:ext uri="{FF2B5EF4-FFF2-40B4-BE49-F238E27FC236}">
                <a16:creationId xmlns:a16="http://schemas.microsoft.com/office/drawing/2014/main" id="{CDD0DAAB-D413-9A01-A58E-C6281B121592}"/>
              </a:ext>
            </a:extLst>
          </p:cNvPr>
          <p:cNvSpPr>
            <a:spLocks noGrp="1"/>
          </p:cNvSpPr>
          <p:nvPr>
            <p:ph idx="1"/>
          </p:nvPr>
        </p:nvSpPr>
        <p:spPr>
          <a:xfrm>
            <a:off x="4504548" y="437044"/>
            <a:ext cx="6555347" cy="5546047"/>
          </a:xfrm>
          <a:noFill/>
          <a:effectLst>
            <a:outerShdw blurRad="50800" dist="50800" dir="5400000" algn="ctr" rotWithShape="0">
              <a:schemeClr val="accent1">
                <a:lumMod val="75000"/>
              </a:schemeClr>
            </a:outerShdw>
          </a:effectLst>
        </p:spPr>
        <p:txBody>
          <a:bodyPr anchor="ctr">
            <a:normAutofit/>
          </a:bodyPr>
          <a:lstStyle/>
          <a:p>
            <a:r>
              <a:rPr lang="en-US" sz="3200" dirty="0">
                <a:solidFill>
                  <a:schemeClr val="bg1"/>
                </a:solidFill>
              </a:rPr>
              <a:t>Dedicated services for veterans and veteran families experiencing housing instability, including:</a:t>
            </a:r>
          </a:p>
          <a:p>
            <a:r>
              <a:rPr lang="en-US" sz="3200" dirty="0">
                <a:solidFill>
                  <a:schemeClr val="bg1"/>
                </a:solidFill>
              </a:rPr>
              <a:t>VA benefits assistance</a:t>
            </a:r>
          </a:p>
          <a:p>
            <a:r>
              <a:rPr lang="en-US" sz="3200" dirty="0">
                <a:solidFill>
                  <a:schemeClr val="bg1"/>
                </a:solidFill>
              </a:rPr>
              <a:t>Housing resources</a:t>
            </a:r>
          </a:p>
          <a:p>
            <a:r>
              <a:rPr lang="en-US" sz="3200" dirty="0">
                <a:solidFill>
                  <a:schemeClr val="bg1"/>
                </a:solidFill>
              </a:rPr>
              <a:t>Financial and employment support</a:t>
            </a:r>
          </a:p>
          <a:p>
            <a:r>
              <a:rPr lang="en-US" sz="3200" dirty="0">
                <a:solidFill>
                  <a:schemeClr val="bg1"/>
                </a:solidFill>
              </a:rPr>
              <a:t>Workshops to build confidence &amp; resilience</a:t>
            </a:r>
          </a:p>
          <a:p>
            <a:endParaRPr lang="en-US" sz="2000" dirty="0"/>
          </a:p>
        </p:txBody>
      </p:sp>
    </p:spTree>
    <p:extLst>
      <p:ext uri="{BB962C8B-B14F-4D97-AF65-F5344CB8AC3E}">
        <p14:creationId xmlns:p14="http://schemas.microsoft.com/office/powerpoint/2010/main" val="12509190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a:extLst>
            <a:ext uri="{FF2B5EF4-FFF2-40B4-BE49-F238E27FC236}">
              <a16:creationId xmlns:a16="http://schemas.microsoft.com/office/drawing/2014/main" id="{94CB1AD4-1E70-EEA6-2DF7-184E12AF0035}"/>
            </a:ext>
          </a:extLst>
        </p:cNvPr>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A54FE89F-E7CA-A37D-7693-A3392CD44F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9" name="Rectangle 28">
            <a:extLst>
              <a:ext uri="{FF2B5EF4-FFF2-40B4-BE49-F238E27FC236}">
                <a16:creationId xmlns:a16="http://schemas.microsoft.com/office/drawing/2014/main" id="{DCE2A0CE-14FB-26BD-9B8C-ED18A2FBEF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ACF834F6-EC5B-33D5-02FD-A24B37BC1A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9D80E362-2379-3A52-07AE-F7A255C486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7EACB1D4-72F6-26B8-2E6D-A244D14266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Freeform: Shape 36">
            <a:extLst>
              <a:ext uri="{FF2B5EF4-FFF2-40B4-BE49-F238E27FC236}">
                <a16:creationId xmlns:a16="http://schemas.microsoft.com/office/drawing/2014/main" id="{6006819E-6EAD-FA32-00A7-201C83ECB7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9" name="Rectangle 38">
            <a:extLst>
              <a:ext uri="{FF2B5EF4-FFF2-40B4-BE49-F238E27FC236}">
                <a16:creationId xmlns:a16="http://schemas.microsoft.com/office/drawing/2014/main" id="{779BAFCE-6E34-4DA8-DE2C-5325B83D8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D8337DC-CBD6-CE0B-BFB7-C4096431FEE1}"/>
              </a:ext>
            </a:extLst>
          </p:cNvPr>
          <p:cNvSpPr>
            <a:spLocks noGrp="1"/>
          </p:cNvSpPr>
          <p:nvPr>
            <p:ph type="title"/>
          </p:nvPr>
        </p:nvSpPr>
        <p:spPr>
          <a:xfrm>
            <a:off x="418225" y="535899"/>
            <a:ext cx="3201366" cy="3387497"/>
          </a:xfrm>
        </p:spPr>
        <p:txBody>
          <a:bodyPr anchor="b">
            <a:normAutofit/>
          </a:bodyPr>
          <a:lstStyle/>
          <a:p>
            <a:pPr algn="r"/>
            <a:r>
              <a:rPr lang="en-US" sz="4000" b="1" dirty="0">
                <a:solidFill>
                  <a:schemeClr val="bg1"/>
                </a:solidFill>
              </a:rPr>
              <a:t>Relaxation &amp; Wellness Rooms</a:t>
            </a:r>
            <a:br>
              <a:rPr lang="en-US" sz="4000" b="1" dirty="0">
                <a:solidFill>
                  <a:schemeClr val="bg1"/>
                </a:solidFill>
              </a:rPr>
            </a:br>
            <a:br>
              <a:rPr lang="en-US" sz="4000" b="1" dirty="0">
                <a:solidFill>
                  <a:schemeClr val="bg1"/>
                </a:solidFill>
              </a:rPr>
            </a:br>
            <a:endParaRPr lang="en-US" sz="4000" dirty="0">
              <a:solidFill>
                <a:schemeClr val="bg1"/>
              </a:solidFill>
            </a:endParaRPr>
          </a:p>
        </p:txBody>
      </p:sp>
      <p:sp>
        <p:nvSpPr>
          <p:cNvPr id="7" name="Content Placeholder 2">
            <a:extLst>
              <a:ext uri="{FF2B5EF4-FFF2-40B4-BE49-F238E27FC236}">
                <a16:creationId xmlns:a16="http://schemas.microsoft.com/office/drawing/2014/main" id="{1301B0BC-124F-5A3C-0A27-8940D3CC06C9}"/>
              </a:ext>
            </a:extLst>
          </p:cNvPr>
          <p:cNvSpPr>
            <a:spLocks noGrp="1"/>
          </p:cNvSpPr>
          <p:nvPr>
            <p:ph idx="1"/>
          </p:nvPr>
        </p:nvSpPr>
        <p:spPr>
          <a:xfrm>
            <a:off x="4810259" y="649480"/>
            <a:ext cx="6555347" cy="5546047"/>
          </a:xfrm>
        </p:spPr>
        <p:txBody>
          <a:bodyPr anchor="ctr">
            <a:normAutofit/>
          </a:bodyPr>
          <a:lstStyle/>
          <a:p>
            <a:r>
              <a:rPr lang="en-US" sz="3200" dirty="0"/>
              <a:t>A peaceful, sensory-rich environment designed to help you relax, reset, and reconnect with your well-being.</a:t>
            </a:r>
          </a:p>
        </p:txBody>
      </p:sp>
    </p:spTree>
    <p:extLst>
      <p:ext uri="{BB962C8B-B14F-4D97-AF65-F5344CB8AC3E}">
        <p14:creationId xmlns:p14="http://schemas.microsoft.com/office/powerpoint/2010/main" val="28166625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5D543A6-606E-5E23-9E81-3454CE6DF4D4}"/>
            </a:ext>
          </a:extLst>
        </p:cNvPr>
        <p:cNvGrpSpPr/>
        <p:nvPr/>
      </p:nvGrpSpPr>
      <p:grpSpPr>
        <a:xfrm>
          <a:off x="0" y="0"/>
          <a:ext cx="0" cy="0"/>
          <a:chOff x="0" y="0"/>
          <a:chExt cx="0" cy="0"/>
        </a:xfrm>
      </p:grpSpPr>
      <p:sp useBgFill="1">
        <p:nvSpPr>
          <p:cNvPr id="57" name="Rectangle 56">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8">
            <a:extLst>
              <a:ext uri="{FF2B5EF4-FFF2-40B4-BE49-F238E27FC236}">
                <a16:creationId xmlns:a16="http://schemas.microsoft.com/office/drawing/2014/main" id="{A236D100-6E5E-507B-0EC2-BD4F2CD82246}"/>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10992" r="-2" b="-2"/>
          <a:stretch>
            <a:fillRect/>
          </a:stretch>
        </p:blipFill>
        <p:spPr>
          <a:xfrm>
            <a:off x="4038599" y="10"/>
            <a:ext cx="8160026" cy="6875809"/>
          </a:xfrm>
          <a:prstGeom prst="rect">
            <a:avLst/>
          </a:prstGeom>
        </p:spPr>
      </p:pic>
      <p:sp>
        <p:nvSpPr>
          <p:cNvPr id="63" name="Freeform: Shape 62">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28DF2A66-DC92-9292-AC1B-2A9D1D2287A1}"/>
              </a:ext>
            </a:extLst>
          </p:cNvPr>
          <p:cNvSpPr>
            <a:spLocks noGrp="1"/>
          </p:cNvSpPr>
          <p:nvPr>
            <p:ph type="title"/>
          </p:nvPr>
        </p:nvSpPr>
        <p:spPr>
          <a:xfrm>
            <a:off x="534473" y="2950387"/>
            <a:ext cx="3052293" cy="3531403"/>
          </a:xfrm>
        </p:spPr>
        <p:txBody>
          <a:bodyPr vert="horz" lIns="91440" tIns="45720" rIns="91440" bIns="45720" rtlCol="0" anchor="t">
            <a:normAutofit/>
          </a:bodyPr>
          <a:lstStyle/>
          <a:p>
            <a:pPr algn="r"/>
            <a:r>
              <a:rPr lang="en-US" sz="4000" b="1">
                <a:solidFill>
                  <a:srgbClr val="FFFFFF"/>
                </a:solidFill>
              </a:rPr>
              <a:t>Relaxation &amp; Wellness Rooms</a:t>
            </a:r>
            <a:br>
              <a:rPr lang="en-US" sz="4000" b="1">
                <a:solidFill>
                  <a:srgbClr val="FFFFFF"/>
                </a:solidFill>
              </a:rPr>
            </a:br>
            <a:br>
              <a:rPr lang="en-US" sz="4000" b="1">
                <a:solidFill>
                  <a:srgbClr val="FFFFFF"/>
                </a:solidFill>
              </a:rPr>
            </a:br>
            <a:endParaRPr lang="en-US" sz="4000">
              <a:solidFill>
                <a:srgbClr val="FFFFFF"/>
              </a:solidFill>
            </a:endParaRPr>
          </a:p>
        </p:txBody>
      </p:sp>
    </p:spTree>
    <p:extLst>
      <p:ext uri="{BB962C8B-B14F-4D97-AF65-F5344CB8AC3E}">
        <p14:creationId xmlns:p14="http://schemas.microsoft.com/office/powerpoint/2010/main" val="35983458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10AD39-CDFE-51A4-5913-AC35BC86E105}"/>
            </a:ext>
          </a:extLst>
        </p:cNvPr>
        <p:cNvGrpSpPr/>
        <p:nvPr/>
      </p:nvGrpSpPr>
      <p:grpSpPr>
        <a:xfrm>
          <a:off x="0" y="0"/>
          <a:ext cx="0" cy="0"/>
          <a:chOff x="0" y="0"/>
          <a:chExt cx="0" cy="0"/>
        </a:xfrm>
      </p:grpSpPr>
      <p:sp useBgFill="1">
        <p:nvSpPr>
          <p:cNvPr id="68" name="Rectangle 67">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Rectangle 71">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Content Placeholder 12">
            <a:extLst>
              <a:ext uri="{FF2B5EF4-FFF2-40B4-BE49-F238E27FC236}">
                <a16:creationId xmlns:a16="http://schemas.microsoft.com/office/drawing/2014/main" id="{EAAD3C31-7C6B-2F31-674B-E160A8F50915}"/>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4452" b="10219"/>
          <a:stretch>
            <a:fillRect/>
          </a:stretch>
        </p:blipFill>
        <p:spPr>
          <a:xfrm>
            <a:off x="4038599" y="10"/>
            <a:ext cx="8160026" cy="6875809"/>
          </a:xfrm>
          <a:prstGeom prst="rect">
            <a:avLst/>
          </a:prstGeom>
        </p:spPr>
      </p:pic>
      <p:sp>
        <p:nvSpPr>
          <p:cNvPr id="74" name="Freeform: Shape 73">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EEE4161C-6560-354E-941F-BBF92D4F0F86}"/>
              </a:ext>
            </a:extLst>
          </p:cNvPr>
          <p:cNvSpPr>
            <a:spLocks noGrp="1"/>
          </p:cNvSpPr>
          <p:nvPr>
            <p:ph type="title"/>
          </p:nvPr>
        </p:nvSpPr>
        <p:spPr>
          <a:xfrm>
            <a:off x="534473" y="2950387"/>
            <a:ext cx="3052293" cy="3531403"/>
          </a:xfrm>
        </p:spPr>
        <p:txBody>
          <a:bodyPr vert="horz" lIns="91440" tIns="45720" rIns="91440" bIns="45720" rtlCol="0" anchor="t">
            <a:normAutofit/>
          </a:bodyPr>
          <a:lstStyle/>
          <a:p>
            <a:pPr algn="r"/>
            <a:r>
              <a:rPr lang="en-US" sz="4000" b="1" dirty="0">
                <a:solidFill>
                  <a:srgbClr val="FFFFFF"/>
                </a:solidFill>
              </a:rPr>
              <a:t>Relaxation &amp; Wellness Rooms</a:t>
            </a:r>
            <a:br>
              <a:rPr lang="en-US" sz="4000" b="1" dirty="0">
                <a:solidFill>
                  <a:srgbClr val="FFFFFF"/>
                </a:solidFill>
              </a:rPr>
            </a:br>
            <a:br>
              <a:rPr lang="en-US" sz="4000" b="1" dirty="0">
                <a:solidFill>
                  <a:srgbClr val="FFFFFF"/>
                </a:solidFill>
              </a:rPr>
            </a:br>
            <a:endParaRPr lang="en-US" sz="4000" dirty="0">
              <a:solidFill>
                <a:srgbClr val="FFFFFF"/>
              </a:solidFill>
            </a:endParaRPr>
          </a:p>
        </p:txBody>
      </p:sp>
    </p:spTree>
    <p:extLst>
      <p:ext uri="{BB962C8B-B14F-4D97-AF65-F5344CB8AC3E}">
        <p14:creationId xmlns:p14="http://schemas.microsoft.com/office/powerpoint/2010/main" val="20452215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F8DA101-C9FB-C0F2-6FE1-3085C495FE6F}"/>
            </a:ext>
          </a:extLst>
        </p:cNvPr>
        <p:cNvGrpSpPr/>
        <p:nvPr/>
      </p:nvGrpSpPr>
      <p:grpSpPr>
        <a:xfrm>
          <a:off x="0" y="0"/>
          <a:ext cx="0" cy="0"/>
          <a:chOff x="0" y="0"/>
          <a:chExt cx="0" cy="0"/>
        </a:xfrm>
      </p:grpSpPr>
      <p:sp useBgFill="1">
        <p:nvSpPr>
          <p:cNvPr id="79" name="Rectangle 78">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0175C2E3-ABDA-D45D-7429-EEFC41E0FA32}"/>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7790" r="3200" b="-2"/>
          <a:stretch>
            <a:fillRect/>
          </a:stretch>
        </p:blipFill>
        <p:spPr>
          <a:xfrm>
            <a:off x="4038599" y="10"/>
            <a:ext cx="8160026" cy="6875809"/>
          </a:xfrm>
          <a:prstGeom prst="rect">
            <a:avLst/>
          </a:prstGeom>
        </p:spPr>
      </p:pic>
      <p:sp>
        <p:nvSpPr>
          <p:cNvPr id="85" name="Freeform: Shape 84">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6D7A8F9F-9713-15A4-37DD-3B8A7DAE3AFC}"/>
              </a:ext>
            </a:extLst>
          </p:cNvPr>
          <p:cNvSpPr>
            <a:spLocks noGrp="1"/>
          </p:cNvSpPr>
          <p:nvPr>
            <p:ph type="title"/>
          </p:nvPr>
        </p:nvSpPr>
        <p:spPr>
          <a:xfrm>
            <a:off x="534473" y="2950387"/>
            <a:ext cx="3052293" cy="3531403"/>
          </a:xfrm>
        </p:spPr>
        <p:txBody>
          <a:bodyPr vert="horz" lIns="91440" tIns="45720" rIns="91440" bIns="45720" rtlCol="0" anchor="t">
            <a:normAutofit/>
          </a:bodyPr>
          <a:lstStyle/>
          <a:p>
            <a:pPr algn="r"/>
            <a:r>
              <a:rPr lang="en-US" sz="4000" b="1" dirty="0">
                <a:solidFill>
                  <a:srgbClr val="FFFFFF"/>
                </a:solidFill>
              </a:rPr>
              <a:t>Relaxation &amp; Wellness Rooms</a:t>
            </a:r>
            <a:br>
              <a:rPr lang="en-US" sz="4000" b="1" dirty="0">
                <a:solidFill>
                  <a:srgbClr val="FFFFFF"/>
                </a:solidFill>
              </a:rPr>
            </a:br>
            <a:br>
              <a:rPr lang="en-US" sz="4000" b="1" dirty="0">
                <a:solidFill>
                  <a:srgbClr val="FFFFFF"/>
                </a:solidFill>
              </a:rPr>
            </a:br>
            <a:endParaRPr lang="en-US" sz="4000" dirty="0">
              <a:solidFill>
                <a:srgbClr val="FFFFFF"/>
              </a:solidFill>
            </a:endParaRPr>
          </a:p>
        </p:txBody>
      </p:sp>
    </p:spTree>
    <p:extLst>
      <p:ext uri="{BB962C8B-B14F-4D97-AF65-F5344CB8AC3E}">
        <p14:creationId xmlns:p14="http://schemas.microsoft.com/office/powerpoint/2010/main" val="15801916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D0D9F37-8688-89DA-0C38-1B47A3602821}"/>
            </a:ext>
          </a:extLst>
        </p:cNvPr>
        <p:cNvGrpSpPr/>
        <p:nvPr/>
      </p:nvGrpSpPr>
      <p:grpSpPr>
        <a:xfrm>
          <a:off x="0" y="0"/>
          <a:ext cx="0" cy="0"/>
          <a:chOff x="0" y="0"/>
          <a:chExt cx="0" cy="0"/>
        </a:xfrm>
      </p:grpSpPr>
      <p:sp useBgFill="1">
        <p:nvSpPr>
          <p:cNvPr id="79" name="Rectangle 78">
            <a:extLst>
              <a:ext uri="{FF2B5EF4-FFF2-40B4-BE49-F238E27FC236}">
                <a16:creationId xmlns:a16="http://schemas.microsoft.com/office/drawing/2014/main" id="{07FE0EBA-CA55-A8E4-3C20-F7997EB25E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46F99CB1-4625-79E3-80BA-C4225F379B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a:extLst>
              <a:ext uri="{FF2B5EF4-FFF2-40B4-BE49-F238E27FC236}">
                <a16:creationId xmlns:a16="http://schemas.microsoft.com/office/drawing/2014/main" id="{E8B48B75-DCD9-EC13-11F0-458187C2B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Freeform: Shape 84">
            <a:extLst>
              <a:ext uri="{FF2B5EF4-FFF2-40B4-BE49-F238E27FC236}">
                <a16:creationId xmlns:a16="http://schemas.microsoft.com/office/drawing/2014/main" id="{B546BD6E-2610-BDF8-2C6D-DAAE7FDA7B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FE9374F9-C777-1C52-0786-95AD5F30FB7A}"/>
              </a:ext>
            </a:extLst>
          </p:cNvPr>
          <p:cNvSpPr>
            <a:spLocks noGrp="1"/>
          </p:cNvSpPr>
          <p:nvPr>
            <p:ph type="title"/>
          </p:nvPr>
        </p:nvSpPr>
        <p:spPr>
          <a:xfrm>
            <a:off x="534473" y="2950387"/>
            <a:ext cx="3052293" cy="3531403"/>
          </a:xfrm>
        </p:spPr>
        <p:txBody>
          <a:bodyPr vert="horz" lIns="91440" tIns="45720" rIns="91440" bIns="45720" rtlCol="0" anchor="t">
            <a:normAutofit/>
          </a:bodyPr>
          <a:lstStyle/>
          <a:p>
            <a:pPr algn="r"/>
            <a:r>
              <a:rPr lang="en-US" sz="4000" b="1" dirty="0">
                <a:solidFill>
                  <a:srgbClr val="FFFFFF"/>
                </a:solidFill>
              </a:rPr>
              <a:t>Relaxation &amp; Wellness Rooms</a:t>
            </a:r>
            <a:br>
              <a:rPr lang="en-US" sz="4000" b="1" dirty="0">
                <a:solidFill>
                  <a:srgbClr val="FFFFFF"/>
                </a:solidFill>
              </a:rPr>
            </a:br>
            <a:br>
              <a:rPr lang="en-US" sz="4000" b="1" dirty="0">
                <a:solidFill>
                  <a:srgbClr val="FFFFFF"/>
                </a:solidFill>
              </a:rPr>
            </a:br>
            <a:endParaRPr lang="en-US" sz="4000" dirty="0">
              <a:solidFill>
                <a:srgbClr val="FFFFFF"/>
              </a:solidFill>
            </a:endParaRPr>
          </a:p>
        </p:txBody>
      </p:sp>
      <p:pic>
        <p:nvPicPr>
          <p:cNvPr id="7" name="Content Placeholder 6">
            <a:extLst>
              <a:ext uri="{FF2B5EF4-FFF2-40B4-BE49-F238E27FC236}">
                <a16:creationId xmlns:a16="http://schemas.microsoft.com/office/drawing/2014/main" id="{90B82C9B-DFBE-B2DD-6093-D6DF8A94F3E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73696" y="0"/>
            <a:ext cx="7283831" cy="6857572"/>
          </a:xfrm>
          <a:prstGeom prst="rect">
            <a:avLst/>
          </a:prstGeom>
        </p:spPr>
      </p:pic>
    </p:spTree>
    <p:extLst>
      <p:ext uri="{BB962C8B-B14F-4D97-AF65-F5344CB8AC3E}">
        <p14:creationId xmlns:p14="http://schemas.microsoft.com/office/powerpoint/2010/main" val="13908420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6AA06B3-DA69-4B7E-5FD8-F9193F90AE2E}"/>
            </a:ext>
          </a:extLst>
        </p:cNvPr>
        <p:cNvGrpSpPr/>
        <p:nvPr/>
      </p:nvGrpSpPr>
      <p:grpSpPr>
        <a:xfrm>
          <a:off x="0" y="0"/>
          <a:ext cx="0" cy="0"/>
          <a:chOff x="0" y="0"/>
          <a:chExt cx="0" cy="0"/>
        </a:xfrm>
      </p:grpSpPr>
      <p:sp useBgFill="1">
        <p:nvSpPr>
          <p:cNvPr id="127" name="Rectangle 126">
            <a:extLst>
              <a:ext uri="{FF2B5EF4-FFF2-40B4-BE49-F238E27FC236}">
                <a16:creationId xmlns:a16="http://schemas.microsoft.com/office/drawing/2014/main" id="{AD96FDFD-4E42-4A06-B8B5-768A1DB9C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DC10722-E361-CEA3-D77A-3C11AD2AA1C9}"/>
              </a:ext>
            </a:extLst>
          </p:cNvPr>
          <p:cNvSpPr>
            <a:spLocks noGrp="1"/>
          </p:cNvSpPr>
          <p:nvPr>
            <p:ph type="title"/>
          </p:nvPr>
        </p:nvSpPr>
        <p:spPr>
          <a:xfrm>
            <a:off x="525102" y="371719"/>
            <a:ext cx="6201624" cy="1906863"/>
          </a:xfrm>
          <a:solidFill>
            <a:schemeClr val="tx2">
              <a:lumMod val="75000"/>
              <a:lumOff val="25000"/>
            </a:schemeClr>
          </a:solidFill>
        </p:spPr>
        <p:txBody>
          <a:bodyPr vert="horz" lIns="91440" tIns="45720" rIns="91440" bIns="45720" rtlCol="0" anchor="b">
            <a:normAutofit/>
          </a:bodyPr>
          <a:lstStyle/>
          <a:p>
            <a:r>
              <a:rPr lang="en-US" sz="3400" b="1" dirty="0">
                <a:solidFill>
                  <a:schemeClr val="bg1"/>
                </a:solidFill>
              </a:rPr>
              <a:t>Relaxation &amp; Wellness Rooms</a:t>
            </a:r>
            <a:br>
              <a:rPr lang="en-US" sz="3400" b="1" dirty="0"/>
            </a:br>
            <a:br>
              <a:rPr lang="en-US" sz="3400" b="1" dirty="0"/>
            </a:br>
            <a:endParaRPr lang="en-US" sz="3400" dirty="0"/>
          </a:p>
        </p:txBody>
      </p:sp>
      <p:sp>
        <p:nvSpPr>
          <p:cNvPr id="11" name="Content Placeholder 10">
            <a:extLst>
              <a:ext uri="{FF2B5EF4-FFF2-40B4-BE49-F238E27FC236}">
                <a16:creationId xmlns:a16="http://schemas.microsoft.com/office/drawing/2014/main" id="{F04E521B-4B3B-A5E0-F873-EF136B7B3F5E}"/>
              </a:ext>
            </a:extLst>
          </p:cNvPr>
          <p:cNvSpPr>
            <a:spLocks noGrp="1"/>
          </p:cNvSpPr>
          <p:nvPr>
            <p:ph idx="1"/>
          </p:nvPr>
        </p:nvSpPr>
        <p:spPr>
          <a:xfrm>
            <a:off x="971368" y="2711395"/>
            <a:ext cx="4114801" cy="3774886"/>
          </a:xfrm>
          <a:solidFill>
            <a:schemeClr val="tx2">
              <a:lumMod val="75000"/>
              <a:lumOff val="25000"/>
            </a:schemeClr>
          </a:solidFill>
        </p:spPr>
        <p:txBody>
          <a:bodyPr>
            <a:normAutofit/>
          </a:bodyPr>
          <a:lstStyle/>
          <a:p>
            <a:pPr marL="914400" lvl="2" indent="0">
              <a:buNone/>
            </a:pPr>
            <a:r>
              <a:rPr lang="en-US" sz="2200" b="1" dirty="0">
                <a:solidFill>
                  <a:schemeClr val="bg1"/>
                </a:solidFill>
              </a:rPr>
              <a:t>Relaxation Tools :  </a:t>
            </a:r>
          </a:p>
          <a:p>
            <a:pPr marL="1828800" lvl="4" indent="0" algn="ctr">
              <a:buNone/>
            </a:pPr>
            <a:r>
              <a:rPr lang="en-US" sz="2000" b="1" dirty="0">
                <a:solidFill>
                  <a:schemeClr val="bg1"/>
                </a:solidFill>
              </a:rPr>
              <a:t> </a:t>
            </a:r>
          </a:p>
          <a:p>
            <a:pPr marL="0" indent="0" algn="ctr">
              <a:buNone/>
            </a:pPr>
            <a:r>
              <a:rPr lang="en-US" sz="2000" b="1" dirty="0">
                <a:solidFill>
                  <a:schemeClr val="bg1"/>
                </a:solidFill>
              </a:rPr>
              <a:t>Mindful Chair</a:t>
            </a:r>
          </a:p>
          <a:p>
            <a:pPr marL="0" indent="0" algn="ctr">
              <a:buNone/>
            </a:pPr>
            <a:r>
              <a:rPr lang="en-US" sz="2000" b="1" dirty="0">
                <a:solidFill>
                  <a:schemeClr val="bg1"/>
                </a:solidFill>
              </a:rPr>
              <a:t>Hydro Message Table</a:t>
            </a:r>
          </a:p>
          <a:p>
            <a:pPr marL="0" indent="0" algn="ctr">
              <a:buNone/>
            </a:pPr>
            <a:r>
              <a:rPr lang="en-US" sz="2000" b="1" dirty="0">
                <a:solidFill>
                  <a:schemeClr val="bg1"/>
                </a:solidFill>
              </a:rPr>
              <a:t>Compression message Boots</a:t>
            </a:r>
          </a:p>
          <a:p>
            <a:pPr marL="0" indent="0" algn="ctr">
              <a:buNone/>
            </a:pPr>
            <a:r>
              <a:rPr lang="en-US" sz="2000" b="1" dirty="0">
                <a:solidFill>
                  <a:schemeClr val="bg1"/>
                </a:solidFill>
              </a:rPr>
              <a:t>Thera Body Smart Goggles</a:t>
            </a:r>
          </a:p>
          <a:p>
            <a:pPr marL="0" indent="0" algn="ctr">
              <a:buNone/>
            </a:pPr>
            <a:r>
              <a:rPr lang="en-US" sz="2000" b="1" dirty="0">
                <a:solidFill>
                  <a:schemeClr val="bg1"/>
                </a:solidFill>
              </a:rPr>
              <a:t>Full Body Massage Chair</a:t>
            </a:r>
          </a:p>
          <a:p>
            <a:pPr marL="0" indent="0" algn="ctr">
              <a:buNone/>
            </a:pPr>
            <a:r>
              <a:rPr lang="en-US" sz="2000" b="1" dirty="0">
                <a:solidFill>
                  <a:schemeClr val="bg1"/>
                </a:solidFill>
              </a:rPr>
              <a:t>Hypnogogic Light Therapy</a:t>
            </a:r>
          </a:p>
          <a:p>
            <a:pPr marL="0" indent="0" algn="ctr">
              <a:buNone/>
            </a:pPr>
            <a:r>
              <a:rPr lang="en-US" sz="2000" b="1" dirty="0">
                <a:solidFill>
                  <a:schemeClr val="bg1"/>
                </a:solidFill>
              </a:rPr>
              <a:t>Weighted Blankets and More</a:t>
            </a:r>
          </a:p>
        </p:txBody>
      </p:sp>
      <p:pic>
        <p:nvPicPr>
          <p:cNvPr id="9" name="Picture 8">
            <a:extLst>
              <a:ext uri="{FF2B5EF4-FFF2-40B4-BE49-F238E27FC236}">
                <a16:creationId xmlns:a16="http://schemas.microsoft.com/office/drawing/2014/main" id="{DF9539EB-64B2-BBB5-E1CF-70CB084B15B1}"/>
              </a:ext>
            </a:extLst>
          </p:cNvPr>
          <p:cNvPicPr>
            <a:picLocks noChangeAspect="1"/>
          </p:cNvPicPr>
          <p:nvPr/>
        </p:nvPicPr>
        <p:blipFill>
          <a:blip r:embed="rId2">
            <a:extLst>
              <a:ext uri="{28A0092B-C50C-407E-A947-70E740481C1C}">
                <a14:useLocalDpi xmlns:a14="http://schemas.microsoft.com/office/drawing/2010/main" val="0"/>
              </a:ext>
            </a:extLst>
          </a:blip>
          <a:srcRect l="16092" r="5150" b="-1"/>
          <a:stretch>
            <a:fillRect/>
          </a:stretch>
        </p:blipFill>
        <p:spPr>
          <a:xfrm>
            <a:off x="8452968" y="3681465"/>
            <a:ext cx="3747932" cy="3176541"/>
          </a:xfrm>
          <a:custGeom>
            <a:avLst/>
            <a:gdLst/>
            <a:ahLst/>
            <a:cxnLst/>
            <a:rect l="l" t="t" r="r" b="b"/>
            <a:pathLst>
              <a:path w="3747932" h="3176541">
                <a:moveTo>
                  <a:pt x="3239865" y="21"/>
                </a:moveTo>
                <a:cubicBezTo>
                  <a:pt x="3261821" y="112"/>
                  <a:pt x="3278837" y="498"/>
                  <a:pt x="3290337" y="938"/>
                </a:cubicBezTo>
                <a:cubicBezTo>
                  <a:pt x="3401766" y="5376"/>
                  <a:pt x="3510165" y="23128"/>
                  <a:pt x="3616543" y="49449"/>
                </a:cubicBezTo>
                <a:lnTo>
                  <a:pt x="3747932" y="87091"/>
                </a:lnTo>
                <a:lnTo>
                  <a:pt x="3747932" y="3176541"/>
                </a:lnTo>
                <a:lnTo>
                  <a:pt x="401358" y="3176541"/>
                </a:lnTo>
                <a:lnTo>
                  <a:pt x="398780" y="3136258"/>
                </a:lnTo>
                <a:cubicBezTo>
                  <a:pt x="400956" y="3079023"/>
                  <a:pt x="437945" y="3052703"/>
                  <a:pt x="483325" y="3030665"/>
                </a:cubicBezTo>
                <a:cubicBezTo>
                  <a:pt x="498866" y="3023015"/>
                  <a:pt x="520932" y="3023320"/>
                  <a:pt x="526840" y="2999447"/>
                </a:cubicBezTo>
                <a:cubicBezTo>
                  <a:pt x="501352" y="2976798"/>
                  <a:pt x="470270" y="2995161"/>
                  <a:pt x="442916" y="2988735"/>
                </a:cubicBezTo>
                <a:cubicBezTo>
                  <a:pt x="420228" y="2983533"/>
                  <a:pt x="382618" y="2986286"/>
                  <a:pt x="413701" y="2944662"/>
                </a:cubicBezTo>
                <a:cubicBezTo>
                  <a:pt x="422716" y="2932726"/>
                  <a:pt x="412147" y="2923542"/>
                  <a:pt x="400645" y="2922625"/>
                </a:cubicBezTo>
                <a:cubicBezTo>
                  <a:pt x="308644" y="2913137"/>
                  <a:pt x="350915" y="2828968"/>
                  <a:pt x="321386" y="2784590"/>
                </a:cubicBezTo>
                <a:cubicBezTo>
                  <a:pt x="313307" y="2772348"/>
                  <a:pt x="322010" y="2751230"/>
                  <a:pt x="334753" y="2746027"/>
                </a:cubicBezTo>
                <a:cubicBezTo>
                  <a:pt x="416187" y="2711746"/>
                  <a:pt x="427377" y="2630027"/>
                  <a:pt x="466852" y="2559632"/>
                </a:cubicBezTo>
                <a:cubicBezTo>
                  <a:pt x="423957" y="2531782"/>
                  <a:pt x="372673" y="2525661"/>
                  <a:pt x="326361" y="2507602"/>
                </a:cubicBezTo>
                <a:cubicBezTo>
                  <a:pt x="278183" y="2488626"/>
                  <a:pt x="278183" y="2474547"/>
                  <a:pt x="317968" y="2419457"/>
                </a:cubicBezTo>
                <a:cubicBezTo>
                  <a:pt x="214465" y="2407519"/>
                  <a:pt x="214465" y="2407519"/>
                  <a:pt x="246479" y="2320903"/>
                </a:cubicBezTo>
                <a:cubicBezTo>
                  <a:pt x="159758" y="2312945"/>
                  <a:pt x="102570" y="2271933"/>
                  <a:pt x="89205" y="2182255"/>
                </a:cubicBezTo>
                <a:cubicBezTo>
                  <a:pt x="82677" y="2138795"/>
                  <a:pt x="43514" y="2118290"/>
                  <a:pt x="0" y="2089213"/>
                </a:cubicBezTo>
                <a:cubicBezTo>
                  <a:pt x="54081" y="2061053"/>
                  <a:pt x="90759" y="2002290"/>
                  <a:pt x="153855" y="2064423"/>
                </a:cubicBezTo>
                <a:cubicBezTo>
                  <a:pt x="176855" y="2087070"/>
                  <a:pt x="174683" y="2058300"/>
                  <a:pt x="177788" y="2050037"/>
                </a:cubicBezTo>
                <a:cubicBezTo>
                  <a:pt x="185247" y="2029838"/>
                  <a:pt x="169707" y="2016369"/>
                  <a:pt x="159450" y="2001067"/>
                </a:cubicBezTo>
                <a:cubicBezTo>
                  <a:pt x="149504" y="1985763"/>
                  <a:pt x="137691" y="1969543"/>
                  <a:pt x="134895" y="1952400"/>
                </a:cubicBezTo>
                <a:cubicBezTo>
                  <a:pt x="133031" y="1940465"/>
                  <a:pt x="142044" y="1923021"/>
                  <a:pt x="151990" y="1914144"/>
                </a:cubicBezTo>
                <a:cubicBezTo>
                  <a:pt x="204209" y="1867316"/>
                  <a:pt x="173127" y="1762030"/>
                  <a:pt x="271969" y="1748562"/>
                </a:cubicBezTo>
                <a:cubicBezTo>
                  <a:pt x="316415" y="1742443"/>
                  <a:pt x="337860" y="1703878"/>
                  <a:pt x="370497" y="1682760"/>
                </a:cubicBezTo>
                <a:cubicBezTo>
                  <a:pt x="483946" y="1608999"/>
                  <a:pt x="559787" y="1514119"/>
                  <a:pt x="594908" y="1383735"/>
                </a:cubicBezTo>
                <a:cubicBezTo>
                  <a:pt x="604543" y="1347620"/>
                  <a:pt x="641532" y="1318542"/>
                  <a:pt x="665465" y="1286713"/>
                </a:cubicBezTo>
                <a:cubicBezTo>
                  <a:pt x="653963" y="1263452"/>
                  <a:pt x="591178" y="1313647"/>
                  <a:pt x="613246" y="1252435"/>
                </a:cubicBezTo>
                <a:cubicBezTo>
                  <a:pt x="630030" y="1206524"/>
                  <a:pt x="672925" y="1178060"/>
                  <a:pt x="713332" y="1150820"/>
                </a:cubicBezTo>
                <a:cubicBezTo>
                  <a:pt x="759333" y="1119908"/>
                  <a:pt x="810307" y="1095117"/>
                  <a:pt x="831133" y="1037883"/>
                </a:cubicBezTo>
                <a:cubicBezTo>
                  <a:pt x="835485" y="1025640"/>
                  <a:pt x="849470" y="1012785"/>
                  <a:pt x="861903" y="1007887"/>
                </a:cubicBezTo>
                <a:cubicBezTo>
                  <a:pt x="1469751" y="63584"/>
                  <a:pt x="2910527" y="-1353"/>
                  <a:pt x="3239865" y="21"/>
                </a:cubicBezTo>
                <a:close/>
              </a:path>
            </a:pathLst>
          </a:custGeom>
        </p:spPr>
      </p:pic>
      <p:pic>
        <p:nvPicPr>
          <p:cNvPr id="5" name="Picture 4">
            <a:extLst>
              <a:ext uri="{FF2B5EF4-FFF2-40B4-BE49-F238E27FC236}">
                <a16:creationId xmlns:a16="http://schemas.microsoft.com/office/drawing/2014/main" id="{D7383FEF-3FE8-6239-49AF-3473DA4FA58D}"/>
              </a:ext>
            </a:extLst>
          </p:cNvPr>
          <p:cNvPicPr>
            <a:picLocks noChangeAspect="1"/>
          </p:cNvPicPr>
          <p:nvPr/>
        </p:nvPicPr>
        <p:blipFill>
          <a:blip r:embed="rId3">
            <a:extLst>
              <a:ext uri="{28A0092B-C50C-407E-A947-70E740481C1C}">
                <a14:useLocalDpi xmlns:a14="http://schemas.microsoft.com/office/drawing/2010/main" val="0"/>
              </a:ext>
            </a:extLst>
          </a:blip>
          <a:srcRect l="12652" r="20943" b="2"/>
          <a:stretch>
            <a:fillRect/>
          </a:stretch>
        </p:blipFill>
        <p:spPr>
          <a:xfrm>
            <a:off x="5398276" y="2457970"/>
            <a:ext cx="3458367" cy="3476265"/>
          </a:xfrm>
          <a:custGeom>
            <a:avLst/>
            <a:gdLst/>
            <a:ahLst/>
            <a:cxnLst/>
            <a:rect l="l" t="t" r="r" b="b"/>
            <a:pathLst>
              <a:path w="3458367" h="3476265">
                <a:moveTo>
                  <a:pt x="549716" y="15"/>
                </a:moveTo>
                <a:cubicBezTo>
                  <a:pt x="557611" y="271"/>
                  <a:pt x="565778" y="3856"/>
                  <a:pt x="573176" y="4995"/>
                </a:cubicBezTo>
                <a:cubicBezTo>
                  <a:pt x="736504" y="30493"/>
                  <a:pt x="899830" y="58040"/>
                  <a:pt x="1063336" y="82398"/>
                </a:cubicBezTo>
                <a:cubicBezTo>
                  <a:pt x="1216195" y="105163"/>
                  <a:pt x="1370136" y="110398"/>
                  <a:pt x="1523717" y="122237"/>
                </a:cubicBezTo>
                <a:cubicBezTo>
                  <a:pt x="1709602" y="136580"/>
                  <a:pt x="1895127" y="156841"/>
                  <a:pt x="2079929" y="188711"/>
                </a:cubicBezTo>
                <a:cubicBezTo>
                  <a:pt x="2208244" y="211023"/>
                  <a:pt x="2337823" y="226502"/>
                  <a:pt x="2467943" y="208745"/>
                </a:cubicBezTo>
                <a:cubicBezTo>
                  <a:pt x="2474439" y="207834"/>
                  <a:pt x="2481839" y="204876"/>
                  <a:pt x="2487253" y="207834"/>
                </a:cubicBezTo>
                <a:cubicBezTo>
                  <a:pt x="2550419" y="241073"/>
                  <a:pt x="2619357" y="217168"/>
                  <a:pt x="2684869" y="238113"/>
                </a:cubicBezTo>
                <a:cubicBezTo>
                  <a:pt x="2668085" y="318930"/>
                  <a:pt x="2596077" y="312327"/>
                  <a:pt x="2555471" y="368331"/>
                </a:cubicBezTo>
                <a:cubicBezTo>
                  <a:pt x="2621704" y="390639"/>
                  <a:pt x="2681259" y="413178"/>
                  <a:pt x="2741717" y="430023"/>
                </a:cubicBezTo>
                <a:cubicBezTo>
                  <a:pt x="2805785" y="447780"/>
                  <a:pt x="2860106" y="495816"/>
                  <a:pt x="2922728" y="517216"/>
                </a:cubicBezTo>
                <a:cubicBezTo>
                  <a:pt x="2936085" y="521769"/>
                  <a:pt x="2952146" y="537704"/>
                  <a:pt x="2956838" y="553184"/>
                </a:cubicBezTo>
                <a:cubicBezTo>
                  <a:pt x="2971997" y="603269"/>
                  <a:pt x="3274647" y="743732"/>
                  <a:pt x="3238914" y="788350"/>
                </a:cubicBezTo>
                <a:cubicBezTo>
                  <a:pt x="3224116" y="806791"/>
                  <a:pt x="3204986" y="819994"/>
                  <a:pt x="3184953" y="838207"/>
                </a:cubicBezTo>
                <a:cubicBezTo>
                  <a:pt x="3215093" y="872582"/>
                  <a:pt x="3249020" y="887608"/>
                  <a:pt x="3285115" y="897852"/>
                </a:cubicBezTo>
                <a:cubicBezTo>
                  <a:pt x="3295944" y="901039"/>
                  <a:pt x="3306591" y="907413"/>
                  <a:pt x="3307674" y="922894"/>
                </a:cubicBezTo>
                <a:cubicBezTo>
                  <a:pt x="3308757" y="939056"/>
                  <a:pt x="3297748" y="945429"/>
                  <a:pt x="3288544" y="952944"/>
                </a:cubicBezTo>
                <a:cubicBezTo>
                  <a:pt x="3275731" y="963415"/>
                  <a:pt x="3263278" y="972523"/>
                  <a:pt x="3247036" y="973888"/>
                </a:cubicBezTo>
                <a:cubicBezTo>
                  <a:pt x="3220325" y="975937"/>
                  <a:pt x="3207513" y="1005076"/>
                  <a:pt x="3191993" y="1026930"/>
                </a:cubicBezTo>
                <a:cubicBezTo>
                  <a:pt x="3183330" y="1039224"/>
                  <a:pt x="3178998" y="1064037"/>
                  <a:pt x="3194157" y="1068363"/>
                </a:cubicBezTo>
                <a:cubicBezTo>
                  <a:pt x="3230613" y="1078837"/>
                  <a:pt x="3227725" y="1109114"/>
                  <a:pt x="3226824" y="1143489"/>
                </a:cubicBezTo>
                <a:cubicBezTo>
                  <a:pt x="3225560" y="1186061"/>
                  <a:pt x="3204083" y="1205638"/>
                  <a:pt x="3177734" y="1222030"/>
                </a:cubicBezTo>
                <a:cubicBezTo>
                  <a:pt x="3168711" y="1227720"/>
                  <a:pt x="3155898" y="1227493"/>
                  <a:pt x="3152469" y="1245250"/>
                </a:cubicBezTo>
                <a:cubicBezTo>
                  <a:pt x="3167267" y="1262097"/>
                  <a:pt x="3185314" y="1248439"/>
                  <a:pt x="3201197" y="1253218"/>
                </a:cubicBezTo>
                <a:cubicBezTo>
                  <a:pt x="3214370" y="1257088"/>
                  <a:pt x="3236208" y="1255040"/>
                  <a:pt x="3218160" y="1286000"/>
                </a:cubicBezTo>
                <a:cubicBezTo>
                  <a:pt x="3212926" y="1294878"/>
                  <a:pt x="3219062" y="1301709"/>
                  <a:pt x="3225741" y="1302392"/>
                </a:cubicBezTo>
                <a:cubicBezTo>
                  <a:pt x="3279159" y="1309449"/>
                  <a:pt x="3254615" y="1372054"/>
                  <a:pt x="3271761" y="1405063"/>
                </a:cubicBezTo>
                <a:cubicBezTo>
                  <a:pt x="3276452" y="1414169"/>
                  <a:pt x="3271399" y="1429877"/>
                  <a:pt x="3263999" y="1433747"/>
                </a:cubicBezTo>
                <a:cubicBezTo>
                  <a:pt x="3216716" y="1459245"/>
                  <a:pt x="3210220" y="1520028"/>
                  <a:pt x="3187299" y="1572389"/>
                </a:cubicBezTo>
                <a:cubicBezTo>
                  <a:pt x="3212205" y="1593104"/>
                  <a:pt x="3241982" y="1597657"/>
                  <a:pt x="3268872" y="1611089"/>
                </a:cubicBezTo>
                <a:cubicBezTo>
                  <a:pt x="3296846" y="1625204"/>
                  <a:pt x="3296846" y="1635676"/>
                  <a:pt x="3273746" y="1676653"/>
                </a:cubicBezTo>
                <a:cubicBezTo>
                  <a:pt x="3333842" y="1685532"/>
                  <a:pt x="3333842" y="1685532"/>
                  <a:pt x="3315254" y="1749957"/>
                </a:cubicBezTo>
                <a:cubicBezTo>
                  <a:pt x="3365607" y="1755877"/>
                  <a:pt x="3398812" y="1786382"/>
                  <a:pt x="3406572" y="1853085"/>
                </a:cubicBezTo>
                <a:cubicBezTo>
                  <a:pt x="3410362" y="1885411"/>
                  <a:pt x="3433101" y="1900663"/>
                  <a:pt x="3458367" y="1922291"/>
                </a:cubicBezTo>
                <a:cubicBezTo>
                  <a:pt x="3426966" y="1943236"/>
                  <a:pt x="3405669" y="1986945"/>
                  <a:pt x="3369034" y="1940730"/>
                </a:cubicBezTo>
                <a:cubicBezTo>
                  <a:pt x="3355680" y="1923885"/>
                  <a:pt x="3356941" y="1945284"/>
                  <a:pt x="3355138" y="1951430"/>
                </a:cubicBezTo>
                <a:cubicBezTo>
                  <a:pt x="3350807" y="1966455"/>
                  <a:pt x="3359830" y="1976472"/>
                  <a:pt x="3365786" y="1987854"/>
                </a:cubicBezTo>
                <a:cubicBezTo>
                  <a:pt x="3371561" y="1999237"/>
                  <a:pt x="3378420" y="2011302"/>
                  <a:pt x="3380043" y="2024054"/>
                </a:cubicBezTo>
                <a:cubicBezTo>
                  <a:pt x="3381125" y="2032931"/>
                  <a:pt x="3375892" y="2045905"/>
                  <a:pt x="3370117" y="2052509"/>
                </a:cubicBezTo>
                <a:cubicBezTo>
                  <a:pt x="3339797" y="2087340"/>
                  <a:pt x="3357844" y="2165652"/>
                  <a:pt x="3300454" y="2175670"/>
                </a:cubicBezTo>
                <a:cubicBezTo>
                  <a:pt x="3274647" y="2180221"/>
                  <a:pt x="3262195" y="2208906"/>
                  <a:pt x="3243246" y="2224614"/>
                </a:cubicBezTo>
                <a:cubicBezTo>
                  <a:pt x="3177374" y="2279478"/>
                  <a:pt x="3133338" y="2350051"/>
                  <a:pt x="3112946" y="2447031"/>
                </a:cubicBezTo>
                <a:cubicBezTo>
                  <a:pt x="3107352" y="2473894"/>
                  <a:pt x="3085875" y="2495522"/>
                  <a:pt x="3071979" y="2519197"/>
                </a:cubicBezTo>
                <a:cubicBezTo>
                  <a:pt x="3078657" y="2536499"/>
                  <a:pt x="3115112" y="2499164"/>
                  <a:pt x="3102298" y="2544694"/>
                </a:cubicBezTo>
                <a:cubicBezTo>
                  <a:pt x="3092553" y="2578843"/>
                  <a:pt x="3067647" y="2600014"/>
                  <a:pt x="3044185" y="2620276"/>
                </a:cubicBezTo>
                <a:cubicBezTo>
                  <a:pt x="3017476" y="2643268"/>
                  <a:pt x="2987879" y="2661708"/>
                  <a:pt x="2975787" y="2704279"/>
                </a:cubicBezTo>
                <a:cubicBezTo>
                  <a:pt x="2973260" y="2713386"/>
                  <a:pt x="2965140" y="2722947"/>
                  <a:pt x="2957921" y="2726591"/>
                </a:cubicBezTo>
                <a:cubicBezTo>
                  <a:pt x="2581458" y="3475797"/>
                  <a:pt x="1654740" y="3480805"/>
                  <a:pt x="1547901" y="3475568"/>
                </a:cubicBezTo>
                <a:cubicBezTo>
                  <a:pt x="1418503" y="3468966"/>
                  <a:pt x="1296143" y="3422753"/>
                  <a:pt x="1176132" y="3365156"/>
                </a:cubicBezTo>
                <a:cubicBezTo>
                  <a:pt x="1125418" y="3340797"/>
                  <a:pt x="1078316" y="3306195"/>
                  <a:pt x="1029045" y="3279332"/>
                </a:cubicBezTo>
                <a:cubicBezTo>
                  <a:pt x="961009" y="3242223"/>
                  <a:pt x="908492" y="3171424"/>
                  <a:pt x="840634" y="3141601"/>
                </a:cubicBezTo>
                <a:cubicBezTo>
                  <a:pt x="770793" y="3110867"/>
                  <a:pt x="711057" y="3054638"/>
                  <a:pt x="639229" y="3030734"/>
                </a:cubicBezTo>
                <a:cubicBezTo>
                  <a:pt x="601330" y="3017985"/>
                  <a:pt x="564695" y="2994993"/>
                  <a:pt x="570649" y="2929200"/>
                </a:cubicBezTo>
                <a:cubicBezTo>
                  <a:pt x="572274" y="2910532"/>
                  <a:pt x="562349" y="2895282"/>
                  <a:pt x="546647" y="2900745"/>
                </a:cubicBezTo>
                <a:cubicBezTo>
                  <a:pt x="516690" y="2910989"/>
                  <a:pt x="503154" y="2883898"/>
                  <a:pt x="486550" y="2863636"/>
                </a:cubicBezTo>
                <a:cubicBezTo>
                  <a:pt x="456953" y="2827667"/>
                  <a:pt x="428801" y="2789422"/>
                  <a:pt x="381697" y="2783503"/>
                </a:cubicBezTo>
                <a:cubicBezTo>
                  <a:pt x="390720" y="2755272"/>
                  <a:pt x="406060" y="2759371"/>
                  <a:pt x="420137" y="2765290"/>
                </a:cubicBezTo>
                <a:cubicBezTo>
                  <a:pt x="457133" y="2780772"/>
                  <a:pt x="493769" y="2798300"/>
                  <a:pt x="530765" y="2813781"/>
                </a:cubicBezTo>
                <a:cubicBezTo>
                  <a:pt x="554948" y="2823799"/>
                  <a:pt x="578952" y="2837912"/>
                  <a:pt x="611257" y="2826755"/>
                </a:cubicBezTo>
                <a:cubicBezTo>
                  <a:pt x="583463" y="2769843"/>
                  <a:pt x="536180" y="2759598"/>
                  <a:pt x="497920" y="2742071"/>
                </a:cubicBezTo>
                <a:cubicBezTo>
                  <a:pt x="450096" y="2719988"/>
                  <a:pt x="421942" y="2678326"/>
                  <a:pt x="388193" y="2631885"/>
                </a:cubicBezTo>
                <a:cubicBezTo>
                  <a:pt x="423386" y="2620730"/>
                  <a:pt x="445223" y="2654879"/>
                  <a:pt x="472834" y="2653056"/>
                </a:cubicBezTo>
                <a:cubicBezTo>
                  <a:pt x="474279" y="2647140"/>
                  <a:pt x="476804" y="2638488"/>
                  <a:pt x="476444" y="2638259"/>
                </a:cubicBezTo>
                <a:cubicBezTo>
                  <a:pt x="431326" y="2612763"/>
                  <a:pt x="410211" y="2564956"/>
                  <a:pt x="403173" y="2507131"/>
                </a:cubicBezTo>
                <a:cubicBezTo>
                  <a:pt x="399563" y="2477310"/>
                  <a:pt x="383140" y="2467976"/>
                  <a:pt x="366897" y="2454316"/>
                </a:cubicBezTo>
                <a:cubicBezTo>
                  <a:pt x="310230" y="2405826"/>
                  <a:pt x="250314" y="2361890"/>
                  <a:pt x="203752" y="2295188"/>
                </a:cubicBezTo>
                <a:cubicBezTo>
                  <a:pt x="257532" y="2304066"/>
                  <a:pt x="300665" y="2347547"/>
                  <a:pt x="358597" y="2366215"/>
                </a:cubicBezTo>
                <a:cubicBezTo>
                  <a:pt x="312577" y="2292910"/>
                  <a:pt x="253020" y="2255803"/>
                  <a:pt x="198698" y="2211409"/>
                </a:cubicBezTo>
                <a:cubicBezTo>
                  <a:pt x="173974" y="2191149"/>
                  <a:pt x="151055" y="2165197"/>
                  <a:pt x="121097" y="2154269"/>
                </a:cubicBezTo>
                <a:cubicBezTo>
                  <a:pt x="110448" y="2150400"/>
                  <a:pt x="92943" y="2142204"/>
                  <a:pt x="101425" y="2120577"/>
                </a:cubicBezTo>
                <a:cubicBezTo>
                  <a:pt x="108643" y="2102593"/>
                  <a:pt x="122900" y="2108055"/>
                  <a:pt x="135895" y="2113292"/>
                </a:cubicBezTo>
                <a:cubicBezTo>
                  <a:pt x="167116" y="2126269"/>
                  <a:pt x="199421" y="2126495"/>
                  <a:pt x="241652" y="2126269"/>
                </a:cubicBezTo>
                <a:cubicBezTo>
                  <a:pt x="206279" y="2066851"/>
                  <a:pt x="141489" y="2084608"/>
                  <a:pt x="111170" y="2022231"/>
                </a:cubicBezTo>
                <a:cubicBezTo>
                  <a:pt x="149069" y="2011302"/>
                  <a:pt x="178305" y="2033841"/>
                  <a:pt x="208987" y="2038166"/>
                </a:cubicBezTo>
                <a:cubicBezTo>
                  <a:pt x="236777" y="2042036"/>
                  <a:pt x="243636" y="2031565"/>
                  <a:pt x="237139" y="1997188"/>
                </a:cubicBezTo>
                <a:cubicBezTo>
                  <a:pt x="227034" y="1943690"/>
                  <a:pt x="242193" y="1916371"/>
                  <a:pt x="282618" y="1930941"/>
                </a:cubicBezTo>
                <a:cubicBezTo>
                  <a:pt x="320155" y="1944601"/>
                  <a:pt x="324125" y="1924568"/>
                  <a:pt x="314019" y="1894062"/>
                </a:cubicBezTo>
                <a:cubicBezTo>
                  <a:pt x="299582" y="1849671"/>
                  <a:pt x="316004" y="1815295"/>
                  <a:pt x="327194" y="1777960"/>
                </a:cubicBezTo>
                <a:cubicBezTo>
                  <a:pt x="344339" y="1721045"/>
                  <a:pt x="337121" y="1693272"/>
                  <a:pt x="300123" y="1650929"/>
                </a:cubicBezTo>
                <a:cubicBezTo>
                  <a:pt x="279370" y="1627251"/>
                  <a:pt x="256992" y="1607219"/>
                  <a:pt x="226852" y="1586731"/>
                </a:cubicBezTo>
                <a:cubicBezTo>
                  <a:pt x="296334" y="1575576"/>
                  <a:pt x="223423" y="1538013"/>
                  <a:pt x="247968" y="1514564"/>
                </a:cubicBezTo>
                <a:cubicBezTo>
                  <a:pt x="297056" y="1505003"/>
                  <a:pt x="337121" y="1579673"/>
                  <a:pt x="403895" y="1558274"/>
                </a:cubicBezTo>
                <a:cubicBezTo>
                  <a:pt x="321420" y="1493619"/>
                  <a:pt x="230281" y="1472448"/>
                  <a:pt x="170546" y="1386396"/>
                </a:cubicBezTo>
                <a:cubicBezTo>
                  <a:pt x="184261" y="1366817"/>
                  <a:pt x="197977" y="1385030"/>
                  <a:pt x="209707" y="1377746"/>
                </a:cubicBezTo>
                <a:cubicBezTo>
                  <a:pt x="209346" y="1373192"/>
                  <a:pt x="210250" y="1366362"/>
                  <a:pt x="208083" y="1364314"/>
                </a:cubicBezTo>
                <a:cubicBezTo>
                  <a:pt x="163508" y="1317416"/>
                  <a:pt x="162784" y="1316279"/>
                  <a:pt x="210610" y="1281675"/>
                </a:cubicBezTo>
                <a:cubicBezTo>
                  <a:pt x="227394" y="1269609"/>
                  <a:pt x="225950" y="1258909"/>
                  <a:pt x="217108" y="1243657"/>
                </a:cubicBezTo>
                <a:cubicBezTo>
                  <a:pt x="210790" y="1232957"/>
                  <a:pt x="203211" y="1223395"/>
                  <a:pt x="206820" y="1199947"/>
                </a:cubicBezTo>
                <a:cubicBezTo>
                  <a:pt x="232988" y="1229998"/>
                  <a:pt x="359499" y="1220208"/>
                  <a:pt x="381877" y="1217021"/>
                </a:cubicBezTo>
                <a:cubicBezTo>
                  <a:pt x="406963" y="1213607"/>
                  <a:pt x="431688" y="1199037"/>
                  <a:pt x="458035" y="1207003"/>
                </a:cubicBezTo>
                <a:cubicBezTo>
                  <a:pt x="479150" y="1213381"/>
                  <a:pt x="576966" y="1275073"/>
                  <a:pt x="590863" y="1204273"/>
                </a:cubicBezTo>
                <a:cubicBezTo>
                  <a:pt x="591585" y="1200858"/>
                  <a:pt x="631107" y="1208826"/>
                  <a:pt x="652403" y="1212696"/>
                </a:cubicBezTo>
                <a:cubicBezTo>
                  <a:pt x="671172" y="1215883"/>
                  <a:pt x="692288" y="1229998"/>
                  <a:pt x="704920" y="1201769"/>
                </a:cubicBezTo>
                <a:cubicBezTo>
                  <a:pt x="712320" y="1185150"/>
                  <a:pt x="681820" y="1153051"/>
                  <a:pt x="654569" y="1150320"/>
                </a:cubicBezTo>
                <a:cubicBezTo>
                  <a:pt x="630926" y="1147814"/>
                  <a:pt x="606202" y="1144172"/>
                  <a:pt x="583643" y="1151001"/>
                </a:cubicBezTo>
                <a:cubicBezTo>
                  <a:pt x="555852" y="1159198"/>
                  <a:pt x="540873" y="1145995"/>
                  <a:pt x="533111" y="1117538"/>
                </a:cubicBezTo>
                <a:cubicBezTo>
                  <a:pt x="524450" y="1086122"/>
                  <a:pt x="507845" y="1071550"/>
                  <a:pt x="484926" y="1056980"/>
                </a:cubicBezTo>
                <a:cubicBezTo>
                  <a:pt x="429340" y="1021696"/>
                  <a:pt x="375921" y="980946"/>
                  <a:pt x="314922" y="960456"/>
                </a:cubicBezTo>
                <a:cubicBezTo>
                  <a:pt x="302830" y="956358"/>
                  <a:pt x="289476" y="950894"/>
                  <a:pt x="283881" y="923805"/>
                </a:cubicBezTo>
                <a:cubicBezTo>
                  <a:pt x="449013" y="964326"/>
                  <a:pt x="599526" y="1069958"/>
                  <a:pt x="769890" y="1063811"/>
                </a:cubicBezTo>
                <a:cubicBezTo>
                  <a:pt x="723329" y="1030346"/>
                  <a:pt x="669369" y="1028524"/>
                  <a:pt x="619738" y="1005076"/>
                </a:cubicBezTo>
                <a:cubicBezTo>
                  <a:pt x="654930" y="987546"/>
                  <a:pt x="687956" y="1005759"/>
                  <a:pt x="721344" y="1015777"/>
                </a:cubicBezTo>
                <a:cubicBezTo>
                  <a:pt x="749317" y="1023970"/>
                  <a:pt x="774583" y="1025337"/>
                  <a:pt x="777650" y="976393"/>
                </a:cubicBezTo>
                <a:cubicBezTo>
                  <a:pt x="776566" y="973205"/>
                  <a:pt x="776747" y="969107"/>
                  <a:pt x="776929" y="965238"/>
                </a:cubicBezTo>
                <a:cubicBezTo>
                  <a:pt x="767542" y="944976"/>
                  <a:pt x="752926" y="934504"/>
                  <a:pt x="735601" y="928584"/>
                </a:cubicBezTo>
                <a:cubicBezTo>
                  <a:pt x="725133" y="924942"/>
                  <a:pt x="711237" y="919478"/>
                  <a:pt x="711416" y="904909"/>
                </a:cubicBezTo>
                <a:cubicBezTo>
                  <a:pt x="711958" y="850955"/>
                  <a:pt x="678571" y="835246"/>
                  <a:pt x="645185" y="819539"/>
                </a:cubicBezTo>
                <a:cubicBezTo>
                  <a:pt x="663773" y="792676"/>
                  <a:pt x="678391" y="812481"/>
                  <a:pt x="692468" y="810433"/>
                </a:cubicBezTo>
                <a:cubicBezTo>
                  <a:pt x="701672" y="809067"/>
                  <a:pt x="709973" y="806563"/>
                  <a:pt x="709973" y="792676"/>
                </a:cubicBezTo>
                <a:cubicBezTo>
                  <a:pt x="710154" y="781065"/>
                  <a:pt x="705822" y="767861"/>
                  <a:pt x="696799" y="767635"/>
                </a:cubicBezTo>
                <a:cubicBezTo>
                  <a:pt x="640312" y="765585"/>
                  <a:pt x="609090" y="690914"/>
                  <a:pt x="550437" y="690687"/>
                </a:cubicBezTo>
                <a:cubicBezTo>
                  <a:pt x="515425" y="690687"/>
                  <a:pt x="568666" y="648572"/>
                  <a:pt x="539068" y="631042"/>
                </a:cubicBezTo>
                <a:cubicBezTo>
                  <a:pt x="532570" y="627171"/>
                  <a:pt x="556032" y="621254"/>
                  <a:pt x="566500" y="622164"/>
                </a:cubicBezTo>
                <a:cubicBezTo>
                  <a:pt x="576786" y="623074"/>
                  <a:pt x="585990" y="634229"/>
                  <a:pt x="598443" y="626261"/>
                </a:cubicBezTo>
                <a:cubicBezTo>
                  <a:pt x="605300" y="597806"/>
                  <a:pt x="587615" y="587332"/>
                  <a:pt x="572996" y="579365"/>
                </a:cubicBezTo>
                <a:cubicBezTo>
                  <a:pt x="539247" y="560925"/>
                  <a:pt x="506402" y="538615"/>
                  <a:pt x="469405" y="532013"/>
                </a:cubicBezTo>
                <a:cubicBezTo>
                  <a:pt x="456232" y="529737"/>
                  <a:pt x="488355" y="499231"/>
                  <a:pt x="494671" y="488532"/>
                </a:cubicBezTo>
                <a:cubicBezTo>
                  <a:pt x="345782" y="376071"/>
                  <a:pt x="166756" y="381762"/>
                  <a:pt x="0" y="290928"/>
                </a:cubicBezTo>
                <a:cubicBezTo>
                  <a:pt x="36817" y="273173"/>
                  <a:pt x="63887" y="286148"/>
                  <a:pt x="88973" y="288880"/>
                </a:cubicBezTo>
                <a:cubicBezTo>
                  <a:pt x="151595" y="295708"/>
                  <a:pt x="213498" y="309822"/>
                  <a:pt x="275940" y="318246"/>
                </a:cubicBezTo>
                <a:cubicBezTo>
                  <a:pt x="306620" y="322344"/>
                  <a:pt x="335134" y="337824"/>
                  <a:pt x="369424" y="313239"/>
                </a:cubicBezTo>
                <a:cubicBezTo>
                  <a:pt x="392343" y="296847"/>
                  <a:pt x="428980" y="314604"/>
                  <a:pt x="457133" y="329174"/>
                </a:cubicBezTo>
                <a:cubicBezTo>
                  <a:pt x="480414" y="341238"/>
                  <a:pt x="502612" y="344425"/>
                  <a:pt x="533474" y="329174"/>
                </a:cubicBezTo>
                <a:cubicBezTo>
                  <a:pt x="505501" y="319841"/>
                  <a:pt x="484023" y="311645"/>
                  <a:pt x="462006" y="305953"/>
                </a:cubicBezTo>
                <a:cubicBezTo>
                  <a:pt x="444501" y="301400"/>
                  <a:pt x="486189" y="282960"/>
                  <a:pt x="507484" y="285237"/>
                </a:cubicBezTo>
                <a:cubicBezTo>
                  <a:pt x="537263" y="288423"/>
                  <a:pt x="520479" y="276586"/>
                  <a:pt x="515425" y="260195"/>
                </a:cubicBezTo>
                <a:cubicBezTo>
                  <a:pt x="510012" y="242665"/>
                  <a:pt x="526074" y="237203"/>
                  <a:pt x="536180" y="240844"/>
                </a:cubicBezTo>
                <a:cubicBezTo>
                  <a:pt x="574980" y="255187"/>
                  <a:pt x="613602" y="229917"/>
                  <a:pt x="653668" y="250407"/>
                </a:cubicBezTo>
                <a:cubicBezTo>
                  <a:pt x="643561" y="199867"/>
                  <a:pt x="621723" y="177784"/>
                  <a:pt x="576064" y="170726"/>
                </a:cubicBezTo>
                <a:cubicBezTo>
                  <a:pt x="558919" y="167996"/>
                  <a:pt x="541053" y="172093"/>
                  <a:pt x="526254" y="157522"/>
                </a:cubicBezTo>
                <a:cubicBezTo>
                  <a:pt x="517771" y="149101"/>
                  <a:pt x="508207" y="139084"/>
                  <a:pt x="514884" y="123603"/>
                </a:cubicBezTo>
                <a:cubicBezTo>
                  <a:pt x="519577" y="112674"/>
                  <a:pt x="529684" y="112674"/>
                  <a:pt x="537985" y="116318"/>
                </a:cubicBezTo>
                <a:cubicBezTo>
                  <a:pt x="575162" y="132483"/>
                  <a:pt x="613963" y="138400"/>
                  <a:pt x="652764" y="144320"/>
                </a:cubicBezTo>
                <a:cubicBezTo>
                  <a:pt x="658720" y="145230"/>
                  <a:pt x="665397" y="148191"/>
                  <a:pt x="672075" y="133164"/>
                </a:cubicBezTo>
                <a:cubicBezTo>
                  <a:pt x="599526" y="108805"/>
                  <a:pt x="530585" y="74202"/>
                  <a:pt x="456051" y="60770"/>
                </a:cubicBezTo>
                <a:cubicBezTo>
                  <a:pt x="457133" y="54397"/>
                  <a:pt x="458215" y="48022"/>
                  <a:pt x="459299" y="41649"/>
                </a:cubicBezTo>
                <a:cubicBezTo>
                  <a:pt x="517591" y="50753"/>
                  <a:pt x="575884" y="59859"/>
                  <a:pt x="649515" y="71243"/>
                </a:cubicBezTo>
                <a:cubicBezTo>
                  <a:pt x="604218" y="35045"/>
                  <a:pt x="561446" y="47111"/>
                  <a:pt x="527879" y="15013"/>
                </a:cubicBezTo>
                <a:cubicBezTo>
                  <a:pt x="534195" y="2833"/>
                  <a:pt x="541820" y="-241"/>
                  <a:pt x="549716" y="15"/>
                </a:cubicBezTo>
                <a:close/>
              </a:path>
            </a:pathLst>
          </a:custGeom>
        </p:spPr>
      </p:pic>
      <p:pic>
        <p:nvPicPr>
          <p:cNvPr id="7" name="Picture 6">
            <a:extLst>
              <a:ext uri="{FF2B5EF4-FFF2-40B4-BE49-F238E27FC236}">
                <a16:creationId xmlns:a16="http://schemas.microsoft.com/office/drawing/2014/main" id="{77026D24-A007-0C08-FEC8-E651C0829C88}"/>
              </a:ext>
            </a:extLst>
          </p:cNvPr>
          <p:cNvPicPr>
            <a:picLocks noChangeAspect="1"/>
          </p:cNvPicPr>
          <p:nvPr/>
        </p:nvPicPr>
        <p:blipFill>
          <a:blip r:embed="rId4">
            <a:extLst>
              <a:ext uri="{28A0092B-C50C-407E-A947-70E740481C1C}">
                <a14:useLocalDpi xmlns:a14="http://schemas.microsoft.com/office/drawing/2010/main" val="0"/>
              </a:ext>
            </a:extLst>
          </a:blip>
          <a:srcRect l="238" r="13317" b="-2"/>
          <a:stretch>
            <a:fillRect/>
          </a:stretch>
        </p:blipFill>
        <p:spPr>
          <a:xfrm>
            <a:off x="7621024" y="-5"/>
            <a:ext cx="4579876" cy="3536502"/>
          </a:xfrm>
          <a:custGeom>
            <a:avLst/>
            <a:gdLst/>
            <a:ahLst/>
            <a:cxnLst/>
            <a:rect l="l" t="t" r="r" b="b"/>
            <a:pathLst>
              <a:path w="4579876" h="3536502">
                <a:moveTo>
                  <a:pt x="457312" y="0"/>
                </a:moveTo>
                <a:lnTo>
                  <a:pt x="4579876" y="0"/>
                </a:lnTo>
                <a:lnTo>
                  <a:pt x="4579876" y="3057029"/>
                </a:lnTo>
                <a:lnTo>
                  <a:pt x="4508441" y="3086568"/>
                </a:lnTo>
                <a:cubicBezTo>
                  <a:pt x="4391572" y="3126663"/>
                  <a:pt x="4301124" y="3221848"/>
                  <a:pt x="4183947" y="3271738"/>
                </a:cubicBezTo>
                <a:cubicBezTo>
                  <a:pt x="4099090" y="3307854"/>
                  <a:pt x="4017967" y="3354374"/>
                  <a:pt x="3930625" y="3387123"/>
                </a:cubicBezTo>
                <a:cubicBezTo>
                  <a:pt x="3723932" y="3464557"/>
                  <a:pt x="3513195" y="3526689"/>
                  <a:pt x="3290337" y="3535564"/>
                </a:cubicBezTo>
                <a:cubicBezTo>
                  <a:pt x="3106332" y="3542605"/>
                  <a:pt x="1510274" y="3535872"/>
                  <a:pt x="861903" y="2528615"/>
                </a:cubicBezTo>
                <a:cubicBezTo>
                  <a:pt x="849470" y="2523717"/>
                  <a:pt x="835485" y="2510862"/>
                  <a:pt x="831133" y="2498619"/>
                </a:cubicBezTo>
                <a:cubicBezTo>
                  <a:pt x="810307" y="2441385"/>
                  <a:pt x="759333" y="2416594"/>
                  <a:pt x="713333" y="2385682"/>
                </a:cubicBezTo>
                <a:cubicBezTo>
                  <a:pt x="672925" y="2358442"/>
                  <a:pt x="630030" y="2329978"/>
                  <a:pt x="613246" y="2284067"/>
                </a:cubicBezTo>
                <a:cubicBezTo>
                  <a:pt x="591179" y="2222855"/>
                  <a:pt x="653963" y="2273050"/>
                  <a:pt x="665465" y="2249789"/>
                </a:cubicBezTo>
                <a:cubicBezTo>
                  <a:pt x="641532" y="2217960"/>
                  <a:pt x="604543" y="2188882"/>
                  <a:pt x="594908" y="2152767"/>
                </a:cubicBezTo>
                <a:cubicBezTo>
                  <a:pt x="559787" y="2022383"/>
                  <a:pt x="483946" y="1927503"/>
                  <a:pt x="370497" y="1853742"/>
                </a:cubicBezTo>
                <a:cubicBezTo>
                  <a:pt x="337861" y="1832624"/>
                  <a:pt x="316415" y="1794059"/>
                  <a:pt x="271969" y="1787940"/>
                </a:cubicBezTo>
                <a:cubicBezTo>
                  <a:pt x="173127" y="1774472"/>
                  <a:pt x="204209" y="1669186"/>
                  <a:pt x="151990" y="1622358"/>
                </a:cubicBezTo>
                <a:cubicBezTo>
                  <a:pt x="142044" y="1613481"/>
                  <a:pt x="133031" y="1596037"/>
                  <a:pt x="134895" y="1584102"/>
                </a:cubicBezTo>
                <a:cubicBezTo>
                  <a:pt x="137691" y="1566959"/>
                  <a:pt x="149504" y="1550739"/>
                  <a:pt x="159450" y="1535435"/>
                </a:cubicBezTo>
                <a:cubicBezTo>
                  <a:pt x="169708" y="1520133"/>
                  <a:pt x="185247" y="1506664"/>
                  <a:pt x="177788" y="1486465"/>
                </a:cubicBezTo>
                <a:cubicBezTo>
                  <a:pt x="174683" y="1478202"/>
                  <a:pt x="176855" y="1449432"/>
                  <a:pt x="153856" y="1472079"/>
                </a:cubicBezTo>
                <a:cubicBezTo>
                  <a:pt x="90760" y="1534212"/>
                  <a:pt x="54082" y="1475449"/>
                  <a:pt x="0" y="1447289"/>
                </a:cubicBezTo>
                <a:cubicBezTo>
                  <a:pt x="43515" y="1418212"/>
                  <a:pt x="82677" y="1397707"/>
                  <a:pt x="89205" y="1354247"/>
                </a:cubicBezTo>
                <a:cubicBezTo>
                  <a:pt x="102570" y="1264569"/>
                  <a:pt x="159758" y="1223557"/>
                  <a:pt x="246479" y="1215599"/>
                </a:cubicBezTo>
                <a:cubicBezTo>
                  <a:pt x="214465" y="1128983"/>
                  <a:pt x="214465" y="1128983"/>
                  <a:pt x="317968" y="1117045"/>
                </a:cubicBezTo>
                <a:cubicBezTo>
                  <a:pt x="278183" y="1061955"/>
                  <a:pt x="278183" y="1047876"/>
                  <a:pt x="326362" y="1028900"/>
                </a:cubicBezTo>
                <a:cubicBezTo>
                  <a:pt x="372673" y="1010841"/>
                  <a:pt x="423957" y="1004720"/>
                  <a:pt x="466852" y="976870"/>
                </a:cubicBezTo>
                <a:cubicBezTo>
                  <a:pt x="427377" y="906475"/>
                  <a:pt x="416188" y="824756"/>
                  <a:pt x="334754" y="790475"/>
                </a:cubicBezTo>
                <a:cubicBezTo>
                  <a:pt x="322010" y="785272"/>
                  <a:pt x="313307" y="764154"/>
                  <a:pt x="321386" y="751912"/>
                </a:cubicBezTo>
                <a:cubicBezTo>
                  <a:pt x="350915" y="707534"/>
                  <a:pt x="308644" y="623365"/>
                  <a:pt x="400645" y="613877"/>
                </a:cubicBezTo>
                <a:cubicBezTo>
                  <a:pt x="412147" y="612959"/>
                  <a:pt x="422716" y="603776"/>
                  <a:pt x="413701" y="591839"/>
                </a:cubicBezTo>
                <a:cubicBezTo>
                  <a:pt x="382618" y="550216"/>
                  <a:pt x="420228" y="552969"/>
                  <a:pt x="442917" y="547767"/>
                </a:cubicBezTo>
                <a:cubicBezTo>
                  <a:pt x="470271" y="541341"/>
                  <a:pt x="501353" y="559703"/>
                  <a:pt x="526840" y="537055"/>
                </a:cubicBezTo>
                <a:cubicBezTo>
                  <a:pt x="520932" y="513181"/>
                  <a:pt x="498866" y="513487"/>
                  <a:pt x="483325" y="505836"/>
                </a:cubicBezTo>
                <a:cubicBezTo>
                  <a:pt x="437946" y="483799"/>
                  <a:pt x="400956" y="457479"/>
                  <a:pt x="398780" y="400243"/>
                </a:cubicBezTo>
                <a:cubicBezTo>
                  <a:pt x="397229" y="354028"/>
                  <a:pt x="392255" y="313323"/>
                  <a:pt x="455041" y="299242"/>
                </a:cubicBezTo>
                <a:cubicBezTo>
                  <a:pt x="481149" y="293426"/>
                  <a:pt x="473687" y="260067"/>
                  <a:pt x="458769" y="243538"/>
                </a:cubicBezTo>
                <a:cubicBezTo>
                  <a:pt x="432038" y="214157"/>
                  <a:pt x="409972" y="174981"/>
                  <a:pt x="363969" y="172227"/>
                </a:cubicBezTo>
                <a:cubicBezTo>
                  <a:pt x="335995" y="170391"/>
                  <a:pt x="314549" y="158146"/>
                  <a:pt x="292481" y="144069"/>
                </a:cubicBezTo>
                <a:cubicBezTo>
                  <a:pt x="276630" y="133966"/>
                  <a:pt x="257670" y="125398"/>
                  <a:pt x="259534" y="103668"/>
                </a:cubicBezTo>
                <a:cubicBezTo>
                  <a:pt x="261399" y="82855"/>
                  <a:pt x="279736" y="74286"/>
                  <a:pt x="298387" y="70001"/>
                </a:cubicBezTo>
                <a:cubicBezTo>
                  <a:pt x="345011" y="59672"/>
                  <a:pt x="389535" y="45726"/>
                  <a:pt x="430782" y="19902"/>
                </a:cubicBezTo>
                <a:close/>
              </a:path>
            </a:pathLst>
          </a:custGeom>
        </p:spPr>
      </p:pic>
    </p:spTree>
    <p:extLst>
      <p:ext uri="{BB962C8B-B14F-4D97-AF65-F5344CB8AC3E}">
        <p14:creationId xmlns:p14="http://schemas.microsoft.com/office/powerpoint/2010/main" val="4261032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8475F3B9-71F5-C807-71FD-02CAD65DBA90}"/>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90"/>
          <a:stretch>
            <a:fillRect/>
          </a:stretch>
        </p:blipFill>
        <p:spPr>
          <a:xfrm>
            <a:off x="457200" y="457200"/>
            <a:ext cx="11277600" cy="5943600"/>
          </a:xfrm>
          <a:prstGeom prst="rect">
            <a:avLst/>
          </a:prstGeom>
        </p:spPr>
      </p:pic>
    </p:spTree>
    <p:extLst>
      <p:ext uri="{BB962C8B-B14F-4D97-AF65-F5344CB8AC3E}">
        <p14:creationId xmlns:p14="http://schemas.microsoft.com/office/powerpoint/2010/main" val="1104955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D33A742-E4B6-2158-67D6-837FBB8931A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124200" y="457200"/>
            <a:ext cx="5943600" cy="5943600"/>
          </a:xfrm>
          <a:prstGeom prst="rect">
            <a:avLst/>
          </a:prstGeom>
        </p:spPr>
      </p:pic>
    </p:spTree>
    <p:extLst>
      <p:ext uri="{BB962C8B-B14F-4D97-AF65-F5344CB8AC3E}">
        <p14:creationId xmlns:p14="http://schemas.microsoft.com/office/powerpoint/2010/main" val="2860579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8">
            <a:extLst>
              <a:ext uri="{FF2B5EF4-FFF2-40B4-BE49-F238E27FC236}">
                <a16:creationId xmlns:a16="http://schemas.microsoft.com/office/drawing/2014/main" id="{68E55659-CCCD-C9A0-CF4B-BF9A637B0A64}"/>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3851" r="16932"/>
          <a:stretch>
            <a:fillRect/>
          </a:stretch>
        </p:blipFill>
        <p:spPr>
          <a:xfrm>
            <a:off x="4071247" y="10"/>
            <a:ext cx="8160026" cy="6875809"/>
          </a:xfrm>
          <a:prstGeom prst="rect">
            <a:avLst/>
          </a:prstGeom>
        </p:spPr>
      </p:pic>
      <p:sp>
        <p:nvSpPr>
          <p:cNvPr id="35" name="Freeform: Shape 34">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A749EDF4-A31A-34E0-6D2B-09AADB5EB53D}"/>
              </a:ext>
            </a:extLst>
          </p:cNvPr>
          <p:cNvSpPr>
            <a:spLocks noGrp="1"/>
          </p:cNvSpPr>
          <p:nvPr>
            <p:ph type="title"/>
          </p:nvPr>
        </p:nvSpPr>
        <p:spPr>
          <a:xfrm>
            <a:off x="534473" y="2950387"/>
            <a:ext cx="3052293" cy="3531403"/>
          </a:xfrm>
        </p:spPr>
        <p:txBody>
          <a:bodyPr vert="horz" lIns="91440" tIns="45720" rIns="91440" bIns="45720" rtlCol="0" anchor="t">
            <a:normAutofit fontScale="90000"/>
          </a:bodyPr>
          <a:lstStyle/>
          <a:p>
            <a:pPr algn="r"/>
            <a:r>
              <a:rPr lang="en-US" sz="1900" dirty="0">
                <a:solidFill>
                  <a:srgbClr val="FFFFFF"/>
                </a:solidFill>
              </a:rPr>
              <a:t>Endeavors has supported individuals and families in crisis since 1969 and has served the Uvalde and surrounding areas for more than 10 years. Located at our new location, 1901 Garner Field Rd. Suite 150, in Uvalde, Endeavors provides behavioral health support for community members, first responders, and law enforcement as they begin their journey toward healing.</a:t>
            </a:r>
          </a:p>
        </p:txBody>
      </p:sp>
    </p:spTree>
    <p:extLst>
      <p:ext uri="{BB962C8B-B14F-4D97-AF65-F5344CB8AC3E}">
        <p14:creationId xmlns:p14="http://schemas.microsoft.com/office/powerpoint/2010/main" val="37002608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lumMod val="75000"/>
            <a:lumOff val="25000"/>
          </a:schemeClr>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0259013-81C9-AFFA-636D-1A6EA412E8EB}"/>
              </a:ext>
            </a:extLst>
          </p:cNvPr>
          <p:cNvSpPr>
            <a:spLocks noGrp="1"/>
          </p:cNvSpPr>
          <p:nvPr>
            <p:ph type="title"/>
          </p:nvPr>
        </p:nvSpPr>
        <p:spPr>
          <a:xfrm>
            <a:off x="826396" y="586855"/>
            <a:ext cx="4230100" cy="3387497"/>
          </a:xfrm>
        </p:spPr>
        <p:txBody>
          <a:bodyPr anchor="b">
            <a:normAutofit/>
          </a:bodyPr>
          <a:lstStyle/>
          <a:p>
            <a:pPr algn="r"/>
            <a:br>
              <a:rPr lang="en-US" sz="4000" b="1" dirty="0">
                <a:solidFill>
                  <a:srgbClr val="FFFFFF"/>
                </a:solidFill>
              </a:rPr>
            </a:br>
            <a:r>
              <a:rPr lang="en-US" sz="4000" b="1" dirty="0">
                <a:solidFill>
                  <a:srgbClr val="FFFFFF"/>
                </a:solidFill>
              </a:rPr>
              <a:t>Communities </a:t>
            </a:r>
            <a:br>
              <a:rPr lang="en-US" sz="4000" b="1" dirty="0">
                <a:solidFill>
                  <a:srgbClr val="FFFFFF"/>
                </a:solidFill>
              </a:rPr>
            </a:br>
            <a:r>
              <a:rPr lang="en-US" sz="4000" b="1" dirty="0">
                <a:solidFill>
                  <a:srgbClr val="FFFFFF"/>
                </a:solidFill>
              </a:rPr>
              <a:t>We Serve</a:t>
            </a:r>
            <a:br>
              <a:rPr lang="en-US" sz="4000" b="1" dirty="0">
                <a:solidFill>
                  <a:srgbClr val="FFFFFF"/>
                </a:solidFill>
              </a:rPr>
            </a:br>
            <a:br>
              <a:rPr lang="en-US" sz="4000" dirty="0">
                <a:solidFill>
                  <a:srgbClr val="FFFFFF"/>
                </a:solidFill>
              </a:rPr>
            </a:br>
            <a:endParaRPr lang="en-US" sz="4000" dirty="0">
              <a:solidFill>
                <a:srgbClr val="FFFFFF"/>
              </a:solidFill>
            </a:endParaRPr>
          </a:p>
        </p:txBody>
      </p:sp>
      <p:sp>
        <p:nvSpPr>
          <p:cNvPr id="3" name="Content Placeholder 2">
            <a:extLst>
              <a:ext uri="{FF2B5EF4-FFF2-40B4-BE49-F238E27FC236}">
                <a16:creationId xmlns:a16="http://schemas.microsoft.com/office/drawing/2014/main" id="{0363B2FF-CB67-149C-EC89-E44D76A2EE1E}"/>
              </a:ext>
            </a:extLst>
          </p:cNvPr>
          <p:cNvSpPr>
            <a:spLocks noGrp="1"/>
          </p:cNvSpPr>
          <p:nvPr>
            <p:ph idx="1"/>
          </p:nvPr>
        </p:nvSpPr>
        <p:spPr>
          <a:xfrm>
            <a:off x="6007232" y="649480"/>
            <a:ext cx="5358373" cy="5546047"/>
          </a:xfrm>
        </p:spPr>
        <p:txBody>
          <a:bodyPr anchor="ctr">
            <a:normAutofit/>
          </a:bodyPr>
          <a:lstStyle/>
          <a:p>
            <a:pPr marL="0" indent="0">
              <a:buNone/>
            </a:pPr>
            <a:r>
              <a:rPr lang="en-US" sz="3200" dirty="0">
                <a:solidFill>
                  <a:schemeClr val="bg1"/>
                </a:solidFill>
              </a:rPr>
              <a:t>Uvalde Community Behavioral Health proudly supports rural communities across Southwest Texas, including Uvalde, Bandera, Medina, Real, and Edwards Counties.</a:t>
            </a:r>
          </a:p>
          <a:p>
            <a:endParaRPr lang="en-US" sz="2000" dirty="0"/>
          </a:p>
        </p:txBody>
      </p:sp>
    </p:spTree>
    <p:extLst>
      <p:ext uri="{BB962C8B-B14F-4D97-AF65-F5344CB8AC3E}">
        <p14:creationId xmlns:p14="http://schemas.microsoft.com/office/powerpoint/2010/main" val="34626914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312D3FE-3D4F-B352-FEA9-96F0D6A0BF15}"/>
              </a:ext>
            </a:extLst>
          </p:cNvPr>
          <p:cNvSpPr>
            <a:spLocks noGrp="1"/>
          </p:cNvSpPr>
          <p:nvPr>
            <p:ph type="title"/>
          </p:nvPr>
        </p:nvSpPr>
        <p:spPr>
          <a:xfrm>
            <a:off x="1371597" y="348865"/>
            <a:ext cx="10044023" cy="877729"/>
          </a:xfrm>
        </p:spPr>
        <p:txBody>
          <a:bodyPr anchor="ctr">
            <a:normAutofit fontScale="90000"/>
          </a:bodyPr>
          <a:lstStyle/>
          <a:p>
            <a:pPr algn="ctr"/>
            <a:br>
              <a:rPr lang="en-US" sz="1300" b="1" dirty="0">
                <a:solidFill>
                  <a:srgbClr val="FFFFFF"/>
                </a:solidFill>
              </a:rPr>
            </a:br>
            <a:r>
              <a:rPr lang="en-US" sz="5300" b="1" dirty="0">
                <a:solidFill>
                  <a:srgbClr val="FFFFFF"/>
                </a:solidFill>
              </a:rPr>
              <a:t>Services Offered</a:t>
            </a:r>
            <a:br>
              <a:rPr lang="en-US" sz="5300" b="1" dirty="0">
                <a:solidFill>
                  <a:srgbClr val="FFFFFF"/>
                </a:solidFill>
              </a:rPr>
            </a:br>
            <a:br>
              <a:rPr lang="en-US" sz="1300" dirty="0">
                <a:solidFill>
                  <a:srgbClr val="FFFFFF"/>
                </a:solidFill>
              </a:rPr>
            </a:br>
            <a:endParaRPr lang="en-US" sz="1300" dirty="0">
              <a:solidFill>
                <a:srgbClr val="FFFFFF"/>
              </a:solidFill>
            </a:endParaRPr>
          </a:p>
        </p:txBody>
      </p:sp>
      <p:graphicFrame>
        <p:nvGraphicFramePr>
          <p:cNvPr id="5" name="Content Placeholder 2">
            <a:extLst>
              <a:ext uri="{FF2B5EF4-FFF2-40B4-BE49-F238E27FC236}">
                <a16:creationId xmlns:a16="http://schemas.microsoft.com/office/drawing/2014/main" id="{DC5A9624-08AE-E8AE-5282-1106DC3AE8AC}"/>
              </a:ext>
            </a:extLst>
          </p:cNvPr>
          <p:cNvGraphicFramePr>
            <a:graphicFrameLocks noGrp="1"/>
          </p:cNvGraphicFramePr>
          <p:nvPr>
            <p:ph idx="1"/>
            <p:extLst>
              <p:ext uri="{D42A27DB-BD31-4B8C-83A1-F6EECF244321}">
                <p14:modId xmlns:p14="http://schemas.microsoft.com/office/powerpoint/2010/main" val="1320911443"/>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659634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bg>
      <p:bgPr>
        <a:solidFill>
          <a:schemeClr val="tx2">
            <a:lumMod val="75000"/>
            <a:lumOff val="25000"/>
          </a:schemeClr>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6F098D-DA58-5C3D-3ACC-EF8FFBCAE825}"/>
              </a:ext>
            </a:extLst>
          </p:cNvPr>
          <p:cNvSpPr>
            <a:spLocks noGrp="1"/>
          </p:cNvSpPr>
          <p:nvPr>
            <p:ph type="title"/>
          </p:nvPr>
        </p:nvSpPr>
        <p:spPr>
          <a:xfrm>
            <a:off x="466722" y="586855"/>
            <a:ext cx="3201366" cy="3387497"/>
          </a:xfrm>
        </p:spPr>
        <p:txBody>
          <a:bodyPr anchor="b">
            <a:normAutofit/>
          </a:bodyPr>
          <a:lstStyle/>
          <a:p>
            <a:pPr algn="r"/>
            <a:r>
              <a:rPr lang="en-US" sz="4000" b="1" dirty="0">
                <a:solidFill>
                  <a:srgbClr val="FFFFFF"/>
                </a:solidFill>
              </a:rPr>
              <a:t>Behavioral Health Counseling</a:t>
            </a:r>
            <a:br>
              <a:rPr lang="en-US" sz="4000" b="1" dirty="0">
                <a:solidFill>
                  <a:srgbClr val="FFFFFF"/>
                </a:solidFill>
              </a:rPr>
            </a:br>
            <a:endParaRPr lang="en-US" sz="4000" dirty="0">
              <a:solidFill>
                <a:srgbClr val="FFFFFF"/>
              </a:solidFill>
            </a:endParaRPr>
          </a:p>
        </p:txBody>
      </p:sp>
      <p:sp>
        <p:nvSpPr>
          <p:cNvPr id="3" name="Content Placeholder 2">
            <a:extLst>
              <a:ext uri="{FF2B5EF4-FFF2-40B4-BE49-F238E27FC236}">
                <a16:creationId xmlns:a16="http://schemas.microsoft.com/office/drawing/2014/main" id="{0BDD1D62-3033-F64C-6E8D-8D57C672DBFA}"/>
              </a:ext>
            </a:extLst>
          </p:cNvPr>
          <p:cNvSpPr>
            <a:spLocks noGrp="1"/>
          </p:cNvSpPr>
          <p:nvPr>
            <p:ph idx="1"/>
          </p:nvPr>
        </p:nvSpPr>
        <p:spPr>
          <a:xfrm>
            <a:off x="4810259" y="649480"/>
            <a:ext cx="6555347" cy="5546047"/>
          </a:xfrm>
          <a:noFill/>
          <a:effectLst>
            <a:outerShdw blurRad="50800" dist="50800" dir="5400000" algn="ctr" rotWithShape="0">
              <a:schemeClr val="accent1">
                <a:lumMod val="75000"/>
              </a:schemeClr>
            </a:outerShdw>
          </a:effectLst>
        </p:spPr>
        <p:txBody>
          <a:bodyPr anchor="ctr">
            <a:normAutofit/>
          </a:bodyPr>
          <a:lstStyle/>
          <a:p>
            <a:pPr marL="0" indent="0" algn="ctr">
              <a:buNone/>
            </a:pPr>
            <a:r>
              <a:rPr lang="en-US" dirty="0">
                <a:solidFill>
                  <a:schemeClr val="bg1"/>
                </a:solidFill>
              </a:rPr>
              <a:t>Confidential, professional support through one-on-one, couples, family, and adolescent counseling (ages 8 and up). Sessions are available in person or virtually with a licensed clinician, providing a safe space to heal, grow, and navigate life.</a:t>
            </a:r>
          </a:p>
          <a:p>
            <a:endParaRPr lang="en-US" sz="2000" dirty="0"/>
          </a:p>
        </p:txBody>
      </p:sp>
    </p:spTree>
    <p:extLst>
      <p:ext uri="{BB962C8B-B14F-4D97-AF65-F5344CB8AC3E}">
        <p14:creationId xmlns:p14="http://schemas.microsoft.com/office/powerpoint/2010/main" val="8708637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CE3054-F339-7796-2404-50F2B80EA1FB}"/>
              </a:ext>
            </a:extLst>
          </p:cNvPr>
          <p:cNvSpPr>
            <a:spLocks noGrp="1"/>
          </p:cNvSpPr>
          <p:nvPr>
            <p:ph type="title"/>
          </p:nvPr>
        </p:nvSpPr>
        <p:spPr>
          <a:xfrm>
            <a:off x="198709" y="968518"/>
            <a:ext cx="3201366" cy="3387497"/>
          </a:xfrm>
        </p:spPr>
        <p:txBody>
          <a:bodyPr anchor="b">
            <a:normAutofit/>
          </a:bodyPr>
          <a:lstStyle/>
          <a:p>
            <a:pPr algn="r"/>
            <a:r>
              <a:rPr lang="en-US" sz="4000" b="1" dirty="0">
                <a:solidFill>
                  <a:srgbClr val="FFFFFF"/>
                </a:solidFill>
              </a:rPr>
              <a:t>Medication Management</a:t>
            </a:r>
            <a:br>
              <a:rPr lang="en-US" sz="4000" b="1" dirty="0">
                <a:solidFill>
                  <a:srgbClr val="FFFFFF"/>
                </a:solidFill>
              </a:rPr>
            </a:br>
            <a:endParaRPr lang="en-US" sz="4000" dirty="0">
              <a:solidFill>
                <a:srgbClr val="FFFFFF"/>
              </a:solidFill>
            </a:endParaRPr>
          </a:p>
        </p:txBody>
      </p:sp>
      <p:sp>
        <p:nvSpPr>
          <p:cNvPr id="3" name="Content Placeholder 2">
            <a:extLst>
              <a:ext uri="{FF2B5EF4-FFF2-40B4-BE49-F238E27FC236}">
                <a16:creationId xmlns:a16="http://schemas.microsoft.com/office/drawing/2014/main" id="{FEAF530C-F3A9-FDD0-2425-E10324573360}"/>
              </a:ext>
            </a:extLst>
          </p:cNvPr>
          <p:cNvSpPr>
            <a:spLocks noGrp="1"/>
          </p:cNvSpPr>
          <p:nvPr>
            <p:ph idx="1"/>
          </p:nvPr>
        </p:nvSpPr>
        <p:spPr>
          <a:xfrm>
            <a:off x="4810259" y="649480"/>
            <a:ext cx="6555347" cy="5546047"/>
          </a:xfrm>
        </p:spPr>
        <p:txBody>
          <a:bodyPr anchor="ctr">
            <a:normAutofit/>
          </a:bodyPr>
          <a:lstStyle/>
          <a:p>
            <a:pPr marL="0" indent="0">
              <a:buNone/>
            </a:pPr>
            <a:r>
              <a:rPr lang="en-US" sz="3200" dirty="0"/>
              <a:t>Expert evaluation and management of psychiatric medications for adolescents (ages 10+) and adults, provided by a board-certified psychiatrist or psychiatric nurse practitioner, provides personalized care to support behavioral health, stability, and overall well-being.</a:t>
            </a:r>
          </a:p>
          <a:p>
            <a:endParaRPr lang="en-US" sz="2000" dirty="0"/>
          </a:p>
        </p:txBody>
      </p:sp>
    </p:spTree>
    <p:extLst>
      <p:ext uri="{BB962C8B-B14F-4D97-AF65-F5344CB8AC3E}">
        <p14:creationId xmlns:p14="http://schemas.microsoft.com/office/powerpoint/2010/main" val="22245107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9" name="Rectangle 28">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Freeform: Shape 36">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9" name="Rectangle 38">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32BEF4-5A1E-3F8A-8B4F-3638F8851C55}"/>
              </a:ext>
            </a:extLst>
          </p:cNvPr>
          <p:cNvSpPr>
            <a:spLocks noGrp="1"/>
          </p:cNvSpPr>
          <p:nvPr>
            <p:ph type="title"/>
          </p:nvPr>
        </p:nvSpPr>
        <p:spPr>
          <a:xfrm>
            <a:off x="699607" y="939238"/>
            <a:ext cx="3201366" cy="3387497"/>
          </a:xfrm>
        </p:spPr>
        <p:txBody>
          <a:bodyPr anchor="b">
            <a:normAutofit/>
          </a:bodyPr>
          <a:lstStyle/>
          <a:p>
            <a:pPr algn="r"/>
            <a:r>
              <a:rPr lang="en-US" sz="4000" b="1" dirty="0">
                <a:solidFill>
                  <a:srgbClr val="FFFFFF"/>
                </a:solidFill>
              </a:rPr>
              <a:t>Case Management</a:t>
            </a:r>
            <a:br>
              <a:rPr lang="en-US" sz="4000" b="1" dirty="0">
                <a:solidFill>
                  <a:srgbClr val="FFFFFF"/>
                </a:solidFill>
              </a:rPr>
            </a:br>
            <a:endParaRPr lang="en-US" sz="4000" dirty="0">
              <a:solidFill>
                <a:srgbClr val="FFFFFF"/>
              </a:solidFill>
            </a:endParaRPr>
          </a:p>
        </p:txBody>
      </p:sp>
      <p:sp>
        <p:nvSpPr>
          <p:cNvPr id="7" name="Content Placeholder 2">
            <a:extLst>
              <a:ext uri="{FF2B5EF4-FFF2-40B4-BE49-F238E27FC236}">
                <a16:creationId xmlns:a16="http://schemas.microsoft.com/office/drawing/2014/main" id="{03924A8A-6C88-CB3F-49F1-99754E8EFCAB}"/>
              </a:ext>
            </a:extLst>
          </p:cNvPr>
          <p:cNvSpPr>
            <a:spLocks noGrp="1"/>
          </p:cNvSpPr>
          <p:nvPr>
            <p:ph idx="1"/>
          </p:nvPr>
        </p:nvSpPr>
        <p:spPr>
          <a:xfrm>
            <a:off x="4810259" y="649480"/>
            <a:ext cx="6555347" cy="5546047"/>
          </a:xfrm>
        </p:spPr>
        <p:txBody>
          <a:bodyPr anchor="ctr">
            <a:normAutofit/>
          </a:bodyPr>
          <a:lstStyle/>
          <a:p>
            <a:r>
              <a:rPr lang="en-US" sz="3200" dirty="0"/>
              <a:t>Our case managers provide compassionate support designed to help you regain stability, access resources, and move forward with confidence.</a:t>
            </a:r>
          </a:p>
        </p:txBody>
      </p:sp>
    </p:spTree>
    <p:extLst>
      <p:ext uri="{BB962C8B-B14F-4D97-AF65-F5344CB8AC3E}">
        <p14:creationId xmlns:p14="http://schemas.microsoft.com/office/powerpoint/2010/main" val="40972530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238</TotalTime>
  <Words>731</Words>
  <Application>Microsoft Office PowerPoint</Application>
  <PresentationFormat>Widescreen</PresentationFormat>
  <Paragraphs>61</Paragraphs>
  <Slides>19</Slides>
  <Notes>2</Notes>
  <HiddenSlides>8</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Uvalde Community Behavioral Health Services for Southwest Texas Communities</vt:lpstr>
      <vt:lpstr>PowerPoint Presentation</vt:lpstr>
      <vt:lpstr>PowerPoint Presentation</vt:lpstr>
      <vt:lpstr>Endeavors has supported individuals and families in crisis since 1969 and has served the Uvalde and surrounding areas for more than 10 years. Located at our new location, 1901 Garner Field Rd. Suite 150, in Uvalde, Endeavors provides behavioral health support for community members, first responders, and law enforcement as they begin their journey toward healing.</vt:lpstr>
      <vt:lpstr> Communities  We Serve  </vt:lpstr>
      <vt:lpstr> Services Offered  </vt:lpstr>
      <vt:lpstr>Behavioral Health Counseling </vt:lpstr>
      <vt:lpstr>Medication Management </vt:lpstr>
      <vt:lpstr>Case Management </vt:lpstr>
      <vt:lpstr>Case Management </vt:lpstr>
      <vt:lpstr>Case Management </vt:lpstr>
      <vt:lpstr>Case Management </vt:lpstr>
      <vt:lpstr>Supportive Housing for Veterans </vt:lpstr>
      <vt:lpstr>Relaxation &amp; Wellness Rooms  </vt:lpstr>
      <vt:lpstr>Relaxation &amp; Wellness Rooms  </vt:lpstr>
      <vt:lpstr>Relaxation &amp; Wellness Rooms  </vt:lpstr>
      <vt:lpstr>Relaxation &amp; Wellness Rooms  </vt:lpstr>
      <vt:lpstr>Relaxation &amp; Wellness Rooms  </vt:lpstr>
      <vt:lpstr>Relaxation &amp; Wellness Rooms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Priscilla Moreno</dc:creator>
  <cp:lastModifiedBy>Jacqueline Garcia</cp:lastModifiedBy>
  <cp:revision>5</cp:revision>
  <dcterms:created xsi:type="dcterms:W3CDTF">2026-03-18T17:37:39Z</dcterms:created>
  <dcterms:modified xsi:type="dcterms:W3CDTF">2026-08-10T20:57:01Z</dcterms:modified>
</cp:coreProperties>
</file>